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83" r:id="rId24"/>
    <p:sldId id="278" r:id="rId25"/>
    <p:sldId id="279" r:id="rId26"/>
    <p:sldId id="280" r:id="rId27"/>
    <p:sldId id="281" r:id="rId28"/>
    <p:sldId id="282" r:id="rId29"/>
  </p:sldIdLst>
  <p:sldSz cx="18288000" cy="10287000"/>
  <p:notesSz cx="6858000" cy="9144000"/>
  <p:embeddedFontLst>
    <p:embeddedFont>
      <p:font typeface="Arapey Italics" panose="020B0604020202020204" charset="0"/>
      <p:regular r:id="rId30"/>
    </p:embeddedFont>
    <p:embeddedFont>
      <p:font typeface="Canva Sans" panose="020B0604020202020204" charset="0"/>
      <p:regular r:id="rId31"/>
    </p:embeddedFont>
    <p:embeddedFont>
      <p:font typeface="Canva Sans Bold" panose="020B0604020202020204" charset="0"/>
      <p:regular r:id="rId32"/>
    </p:embeddedFont>
    <p:embeddedFont>
      <p:font typeface="Canva Sans Italics" panose="020B0604020202020204" charset="0"/>
      <p:regular r:id="rId33"/>
    </p:embeddedFont>
    <p:embeddedFont>
      <p:font typeface="Montserrat" panose="00000500000000000000" pitchFamily="2" charset="0"/>
      <p:regular r:id="rId34"/>
      <p:bold r:id="rId35"/>
      <p:italic r:id="rId36"/>
      <p:boldItalic r:id="rId37"/>
    </p:embeddedFont>
    <p:embeddedFont>
      <p:font typeface="Montserrat Bold" panose="00000800000000000000" charset="0"/>
      <p:regular r:id="rId38"/>
    </p:embeddedFont>
    <p:embeddedFont>
      <p:font typeface="Montserrat Heavy" panose="020B0604020202020204" charset="0"/>
      <p:regular r:id="rId39"/>
    </p:embeddedFont>
    <p:embeddedFont>
      <p:font typeface="Open Sans" panose="020B0606030504020204" pitchFamily="34" charset="0"/>
      <p:regular r:id="rId40"/>
      <p:bold r:id="rId41"/>
      <p:italic r:id="rId42"/>
      <p:boldItalic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sv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hyperlink" Target="https://link.springer.com/article/10.1007/s10618-022-00826-3#auth-Vanessa_Freitas-Silva-Aff1"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Freeform 3"/>
          <p:cNvSpPr/>
          <p:nvPr/>
        </p:nvSpPr>
        <p:spPr>
          <a:xfrm>
            <a:off x="7649405" y="616144"/>
            <a:ext cx="2989191" cy="2989191"/>
          </a:xfrm>
          <a:custGeom>
            <a:avLst/>
            <a:gdLst/>
            <a:ahLst/>
            <a:cxnLst/>
            <a:rect l="l" t="t" r="r" b="b"/>
            <a:pathLst>
              <a:path w="2989191" h="2989191">
                <a:moveTo>
                  <a:pt x="0" y="0"/>
                </a:moveTo>
                <a:lnTo>
                  <a:pt x="2989190" y="0"/>
                </a:lnTo>
                <a:lnTo>
                  <a:pt x="2989190" y="2989191"/>
                </a:lnTo>
                <a:lnTo>
                  <a:pt x="0" y="2989191"/>
                </a:lnTo>
                <a:lnTo>
                  <a:pt x="0" y="0"/>
                </a:lnTo>
                <a:close/>
              </a:path>
            </a:pathLst>
          </a:custGeom>
          <a:blipFill>
            <a:blip r:embed="rId3"/>
            <a:stretch>
              <a:fillRect/>
            </a:stretch>
          </a:blipFill>
        </p:spPr>
      </p:sp>
      <p:sp>
        <p:nvSpPr>
          <p:cNvPr id="4" name="TextBox 4"/>
          <p:cNvSpPr txBox="1"/>
          <p:nvPr/>
        </p:nvSpPr>
        <p:spPr>
          <a:xfrm>
            <a:off x="1028700" y="3633910"/>
            <a:ext cx="16544925" cy="1694814"/>
          </a:xfrm>
          <a:prstGeom prst="rect">
            <a:avLst/>
          </a:prstGeom>
        </p:spPr>
        <p:txBody>
          <a:bodyPr lIns="0" tIns="0" rIns="0" bIns="0" rtlCol="0" anchor="t">
            <a:spAutoFit/>
          </a:bodyPr>
          <a:lstStyle/>
          <a:p>
            <a:pPr algn="ctr">
              <a:lnSpc>
                <a:spcPts val="6860"/>
              </a:lnSpc>
            </a:pPr>
            <a:r>
              <a:rPr lang="en-US" sz="4900">
                <a:solidFill>
                  <a:srgbClr val="000000"/>
                </a:solidFill>
                <a:latin typeface="Canva Sans Bold"/>
              </a:rPr>
              <a:t>Stock market forecasting using financial graph network and deep learning techniques</a:t>
            </a:r>
          </a:p>
        </p:txBody>
      </p:sp>
      <p:sp>
        <p:nvSpPr>
          <p:cNvPr id="5" name="TextBox 5"/>
          <p:cNvSpPr txBox="1"/>
          <p:nvPr/>
        </p:nvSpPr>
        <p:spPr>
          <a:xfrm>
            <a:off x="4479032" y="5431790"/>
            <a:ext cx="9329936" cy="4855210"/>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Canva Sans"/>
              </a:rPr>
              <a:t>Under the supervision</a:t>
            </a:r>
          </a:p>
          <a:p>
            <a:pPr algn="ctr">
              <a:lnSpc>
                <a:spcPts val="4339"/>
              </a:lnSpc>
              <a:spcBef>
                <a:spcPct val="0"/>
              </a:spcBef>
            </a:pPr>
            <a:r>
              <a:rPr lang="en-US" sz="3099">
                <a:solidFill>
                  <a:srgbClr val="000000"/>
                </a:solidFill>
                <a:latin typeface="Canva Sans"/>
              </a:rPr>
              <a:t>of</a:t>
            </a:r>
          </a:p>
          <a:p>
            <a:pPr algn="ctr">
              <a:lnSpc>
                <a:spcPts val="4339"/>
              </a:lnSpc>
              <a:spcBef>
                <a:spcPct val="0"/>
              </a:spcBef>
            </a:pPr>
            <a:r>
              <a:rPr lang="en-US" sz="3099">
                <a:solidFill>
                  <a:srgbClr val="000000"/>
                </a:solidFill>
                <a:latin typeface="Canva Sans Bold"/>
              </a:rPr>
              <a:t>Dr. Preeti Kaur</a:t>
            </a:r>
          </a:p>
          <a:p>
            <a:pPr algn="ctr">
              <a:lnSpc>
                <a:spcPts val="4339"/>
              </a:lnSpc>
              <a:spcBef>
                <a:spcPct val="0"/>
              </a:spcBef>
            </a:pPr>
            <a:endParaRPr lang="en-US" sz="3099">
              <a:solidFill>
                <a:srgbClr val="000000"/>
              </a:solidFill>
              <a:latin typeface="Canva Sans Bold"/>
            </a:endParaRPr>
          </a:p>
          <a:p>
            <a:pPr algn="ctr">
              <a:lnSpc>
                <a:spcPts val="4339"/>
              </a:lnSpc>
              <a:spcBef>
                <a:spcPct val="0"/>
              </a:spcBef>
            </a:pPr>
            <a:r>
              <a:rPr lang="en-US" sz="3099">
                <a:solidFill>
                  <a:srgbClr val="000000"/>
                </a:solidFill>
                <a:latin typeface="Canva Sans"/>
              </a:rPr>
              <a:t>Submitted by:</a:t>
            </a:r>
          </a:p>
          <a:p>
            <a:pPr algn="ctr">
              <a:lnSpc>
                <a:spcPts val="4339"/>
              </a:lnSpc>
              <a:spcBef>
                <a:spcPct val="0"/>
              </a:spcBef>
            </a:pPr>
            <a:r>
              <a:rPr lang="en-US" sz="3099">
                <a:solidFill>
                  <a:srgbClr val="000000"/>
                </a:solidFill>
                <a:latin typeface="Canva Sans"/>
              </a:rPr>
              <a:t>Adarsh Kumar- 2020UCO1663</a:t>
            </a:r>
          </a:p>
          <a:p>
            <a:pPr algn="ctr">
              <a:lnSpc>
                <a:spcPts val="4339"/>
              </a:lnSpc>
              <a:spcBef>
                <a:spcPct val="0"/>
              </a:spcBef>
            </a:pPr>
            <a:r>
              <a:rPr lang="en-US" sz="3099">
                <a:solidFill>
                  <a:srgbClr val="000000"/>
                </a:solidFill>
                <a:latin typeface="Canva Sans"/>
              </a:rPr>
              <a:t>Rohit Sharma- 2020UCO1697</a:t>
            </a:r>
          </a:p>
          <a:p>
            <a:pPr algn="ctr">
              <a:lnSpc>
                <a:spcPts val="4339"/>
              </a:lnSpc>
              <a:spcBef>
                <a:spcPct val="0"/>
              </a:spcBef>
            </a:pPr>
            <a:r>
              <a:rPr lang="en-US" sz="3099">
                <a:solidFill>
                  <a:srgbClr val="000000"/>
                </a:solidFill>
                <a:latin typeface="Canva Sans"/>
              </a:rPr>
              <a:t>Shubham Sharma- 2020UCO1705</a:t>
            </a:r>
          </a:p>
          <a:p>
            <a:pPr algn="ctr">
              <a:lnSpc>
                <a:spcPts val="4339"/>
              </a:lnSpc>
              <a:spcBef>
                <a:spcPct val="0"/>
              </a:spcBef>
            </a:pPr>
            <a:endParaRPr lang="en-US" sz="3099">
              <a:solidFill>
                <a:srgbClr val="000000"/>
              </a:solidFill>
              <a:latin typeface="Canva Sans"/>
            </a:endParaRPr>
          </a:p>
        </p:txBody>
      </p:sp>
      <p:sp>
        <p:nvSpPr>
          <p:cNvPr id="6" name="TextBox 6"/>
          <p:cNvSpPr txBox="1"/>
          <p:nvPr/>
        </p:nvSpPr>
        <p:spPr>
          <a:xfrm>
            <a:off x="13564195" y="990600"/>
            <a:ext cx="3695105" cy="1234439"/>
          </a:xfrm>
          <a:prstGeom prst="rect">
            <a:avLst/>
          </a:prstGeom>
        </p:spPr>
        <p:txBody>
          <a:bodyPr lIns="0" tIns="0" rIns="0" bIns="0" rtlCol="0" anchor="t">
            <a:spAutoFit/>
          </a:bodyPr>
          <a:lstStyle/>
          <a:p>
            <a:pPr algn="ctr">
              <a:lnSpc>
                <a:spcPts val="3360"/>
              </a:lnSpc>
              <a:spcBef>
                <a:spcPct val="0"/>
              </a:spcBef>
            </a:pPr>
            <a:r>
              <a:rPr lang="en-US" sz="2400">
                <a:solidFill>
                  <a:srgbClr val="000000"/>
                </a:solidFill>
                <a:latin typeface="Canva Sans"/>
              </a:rPr>
              <a:t>B.Tech Project</a:t>
            </a:r>
          </a:p>
          <a:p>
            <a:pPr algn="ctr">
              <a:lnSpc>
                <a:spcPts val="3360"/>
              </a:lnSpc>
              <a:spcBef>
                <a:spcPct val="0"/>
              </a:spcBef>
            </a:pPr>
            <a:r>
              <a:rPr lang="en-US" sz="2400">
                <a:solidFill>
                  <a:srgbClr val="000000"/>
                </a:solidFill>
                <a:latin typeface="Canva Sans"/>
              </a:rPr>
              <a:t>(COCSC22)</a:t>
            </a:r>
          </a:p>
          <a:p>
            <a:pPr algn="ctr">
              <a:lnSpc>
                <a:spcPts val="3360"/>
              </a:lnSpc>
              <a:spcBef>
                <a:spcPct val="0"/>
              </a:spcBef>
            </a:pPr>
            <a:r>
              <a:rPr lang="en-US" sz="2400">
                <a:solidFill>
                  <a:srgbClr val="000000"/>
                </a:solidFill>
                <a:latin typeface="Canva Sans"/>
              </a:rPr>
              <a:t>Mid-Semester Evaluation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Freeform 3"/>
          <p:cNvSpPr/>
          <p:nvPr/>
        </p:nvSpPr>
        <p:spPr>
          <a:xfrm>
            <a:off x="16696453" y="250521"/>
            <a:ext cx="1351231" cy="1351231"/>
          </a:xfrm>
          <a:custGeom>
            <a:avLst/>
            <a:gdLst/>
            <a:ahLst/>
            <a:cxnLst/>
            <a:rect l="l" t="t" r="r" b="b"/>
            <a:pathLst>
              <a:path w="1351231" h="1351231">
                <a:moveTo>
                  <a:pt x="0" y="0"/>
                </a:moveTo>
                <a:lnTo>
                  <a:pt x="1351231" y="0"/>
                </a:lnTo>
                <a:lnTo>
                  <a:pt x="1351231" y="1351231"/>
                </a:lnTo>
                <a:lnTo>
                  <a:pt x="0" y="1351231"/>
                </a:lnTo>
                <a:lnTo>
                  <a:pt x="0" y="0"/>
                </a:lnTo>
                <a:close/>
              </a:path>
            </a:pathLst>
          </a:custGeom>
          <a:blipFill>
            <a:blip r:embed="rId3"/>
            <a:stretch>
              <a:fillRect/>
            </a:stretch>
          </a:blipFill>
        </p:spPr>
      </p:sp>
      <p:sp>
        <p:nvSpPr>
          <p:cNvPr id="4" name="Freeform 4"/>
          <p:cNvSpPr/>
          <p:nvPr/>
        </p:nvSpPr>
        <p:spPr>
          <a:xfrm>
            <a:off x="1028700" y="2443655"/>
            <a:ext cx="16230600" cy="6872105"/>
          </a:xfrm>
          <a:custGeom>
            <a:avLst/>
            <a:gdLst/>
            <a:ahLst/>
            <a:cxnLst/>
            <a:rect l="l" t="t" r="r" b="b"/>
            <a:pathLst>
              <a:path w="16230600" h="6872105">
                <a:moveTo>
                  <a:pt x="0" y="0"/>
                </a:moveTo>
                <a:lnTo>
                  <a:pt x="16230600" y="0"/>
                </a:lnTo>
                <a:lnTo>
                  <a:pt x="16230600" y="6872105"/>
                </a:lnTo>
                <a:lnTo>
                  <a:pt x="0" y="6872105"/>
                </a:lnTo>
                <a:lnTo>
                  <a:pt x="0" y="0"/>
                </a:lnTo>
                <a:close/>
              </a:path>
            </a:pathLst>
          </a:custGeom>
          <a:blipFill>
            <a:blip r:embed="rId4"/>
            <a:stretch>
              <a:fillRect/>
            </a:stretch>
          </a:blipFill>
        </p:spPr>
      </p:sp>
      <p:sp>
        <p:nvSpPr>
          <p:cNvPr id="5" name="TextBox 5"/>
          <p:cNvSpPr txBox="1"/>
          <p:nvPr/>
        </p:nvSpPr>
        <p:spPr>
          <a:xfrm>
            <a:off x="1028700" y="904875"/>
            <a:ext cx="10205598" cy="1094740"/>
          </a:xfrm>
          <a:prstGeom prst="rect">
            <a:avLst/>
          </a:prstGeom>
        </p:spPr>
        <p:txBody>
          <a:bodyPr lIns="0" tIns="0" rIns="0" bIns="0" rtlCol="0" anchor="t">
            <a:spAutoFit/>
          </a:bodyPr>
          <a:lstStyle/>
          <a:p>
            <a:pPr>
              <a:lnSpc>
                <a:spcPts val="8959"/>
              </a:lnSpc>
            </a:pPr>
            <a:r>
              <a:rPr lang="en-US" sz="6399">
                <a:solidFill>
                  <a:srgbClr val="000000"/>
                </a:solidFill>
                <a:latin typeface="Canva Sans Bold"/>
              </a:rPr>
              <a:t>Workflow of research</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Freeform 3"/>
          <p:cNvSpPr/>
          <p:nvPr/>
        </p:nvSpPr>
        <p:spPr>
          <a:xfrm>
            <a:off x="16696453" y="250521"/>
            <a:ext cx="1351231" cy="1351231"/>
          </a:xfrm>
          <a:custGeom>
            <a:avLst/>
            <a:gdLst/>
            <a:ahLst/>
            <a:cxnLst/>
            <a:rect l="l" t="t" r="r" b="b"/>
            <a:pathLst>
              <a:path w="1351231" h="1351231">
                <a:moveTo>
                  <a:pt x="0" y="0"/>
                </a:moveTo>
                <a:lnTo>
                  <a:pt x="1351231" y="0"/>
                </a:lnTo>
                <a:lnTo>
                  <a:pt x="1351231" y="1351231"/>
                </a:lnTo>
                <a:lnTo>
                  <a:pt x="0" y="1351231"/>
                </a:lnTo>
                <a:lnTo>
                  <a:pt x="0" y="0"/>
                </a:lnTo>
                <a:close/>
              </a:path>
            </a:pathLst>
          </a:custGeom>
          <a:blipFill>
            <a:blip r:embed="rId3"/>
            <a:stretch>
              <a:fillRect/>
            </a:stretch>
          </a:blipFill>
        </p:spPr>
      </p:sp>
      <p:sp>
        <p:nvSpPr>
          <p:cNvPr id="4" name="TextBox 4"/>
          <p:cNvSpPr txBox="1"/>
          <p:nvPr/>
        </p:nvSpPr>
        <p:spPr>
          <a:xfrm>
            <a:off x="915931" y="2386480"/>
            <a:ext cx="16343369" cy="7981950"/>
          </a:xfrm>
          <a:prstGeom prst="rect">
            <a:avLst/>
          </a:prstGeom>
        </p:spPr>
        <p:txBody>
          <a:bodyPr lIns="0" tIns="0" rIns="0" bIns="0" rtlCol="0" anchor="t">
            <a:spAutoFit/>
          </a:bodyPr>
          <a:lstStyle/>
          <a:p>
            <a:pPr marL="647702" lvl="1" indent="-323851" algn="just">
              <a:lnSpc>
                <a:spcPts val="4200"/>
              </a:lnSpc>
              <a:buFont typeface="Arial"/>
              <a:buChar char="•"/>
            </a:pPr>
            <a:r>
              <a:rPr lang="en-US" sz="3000">
                <a:solidFill>
                  <a:srgbClr val="000000"/>
                </a:solidFill>
                <a:latin typeface="Canva Sans"/>
              </a:rPr>
              <a:t>The dataset used in this research consists of the closing prices of 3 stock indices of India namely SENSEX, NIFTY50 and NIFTY Consumption every day from 01-01-2014 to 31-12-2023 (10 years). </a:t>
            </a:r>
          </a:p>
          <a:p>
            <a:pPr algn="just">
              <a:lnSpc>
                <a:spcPts val="4200"/>
              </a:lnSpc>
            </a:pPr>
            <a:endParaRPr lang="en-US" sz="3000">
              <a:solidFill>
                <a:srgbClr val="000000"/>
              </a:solidFill>
              <a:latin typeface="Canva Sans"/>
            </a:endParaRPr>
          </a:p>
          <a:p>
            <a:pPr marL="647702" lvl="1" indent="-323851" algn="just">
              <a:lnSpc>
                <a:spcPts val="4200"/>
              </a:lnSpc>
              <a:buFont typeface="Arial"/>
              <a:buChar char="•"/>
            </a:pPr>
            <a:r>
              <a:rPr lang="en-US" sz="3000">
                <a:solidFill>
                  <a:srgbClr val="000000"/>
                </a:solidFill>
                <a:latin typeface="Canva Sans"/>
              </a:rPr>
              <a:t>SENSEX is a free-float market capitalization consisting of 30 most traded and relatively liquid stocks which contribute towards the balance of the country’s equity market. </a:t>
            </a:r>
          </a:p>
          <a:p>
            <a:pPr algn="just">
              <a:lnSpc>
                <a:spcPts val="4200"/>
              </a:lnSpc>
            </a:pPr>
            <a:endParaRPr lang="en-US" sz="3000">
              <a:solidFill>
                <a:srgbClr val="000000"/>
              </a:solidFill>
              <a:latin typeface="Canva Sans"/>
            </a:endParaRPr>
          </a:p>
          <a:p>
            <a:pPr marL="647702" lvl="1" indent="-323851" algn="just">
              <a:lnSpc>
                <a:spcPts val="4200"/>
              </a:lnSpc>
              <a:buFont typeface="Arial"/>
              <a:buChar char="•"/>
            </a:pPr>
            <a:r>
              <a:rPr lang="en-US" sz="3000">
                <a:solidFill>
                  <a:srgbClr val="000000"/>
                </a:solidFill>
                <a:latin typeface="Canva Sans"/>
              </a:rPr>
              <a:t>NIFTY50 on the other hand is a benchmark index of 50 companies. NIFTY Consumption reflects the performance of companies in the domestic consumption sector. </a:t>
            </a:r>
          </a:p>
          <a:p>
            <a:pPr algn="just">
              <a:lnSpc>
                <a:spcPts val="4200"/>
              </a:lnSpc>
            </a:pPr>
            <a:endParaRPr lang="en-US" sz="3000">
              <a:solidFill>
                <a:srgbClr val="000000"/>
              </a:solidFill>
              <a:latin typeface="Canva Sans"/>
            </a:endParaRPr>
          </a:p>
          <a:p>
            <a:pPr marL="647702" lvl="1" indent="-323851" algn="just">
              <a:lnSpc>
                <a:spcPts val="4200"/>
              </a:lnSpc>
              <a:buFont typeface="Arial"/>
              <a:buChar char="•"/>
            </a:pPr>
            <a:r>
              <a:rPr lang="en-US" sz="3000">
                <a:solidFill>
                  <a:srgbClr val="000000"/>
                </a:solidFill>
                <a:latin typeface="Canva Sans"/>
              </a:rPr>
              <a:t>The data for SENSEX and NIFTY50 is taken from MarketWatch and NIFTY Consumption is taken from Yahoo Finance. </a:t>
            </a:r>
          </a:p>
          <a:p>
            <a:pPr algn="just">
              <a:lnSpc>
                <a:spcPts val="4200"/>
              </a:lnSpc>
            </a:pPr>
            <a:endParaRPr lang="en-US" sz="3000">
              <a:solidFill>
                <a:srgbClr val="000000"/>
              </a:solidFill>
              <a:latin typeface="Canva Sans"/>
            </a:endParaRPr>
          </a:p>
        </p:txBody>
      </p:sp>
      <p:sp>
        <p:nvSpPr>
          <p:cNvPr id="5" name="TextBox 5"/>
          <p:cNvSpPr txBox="1"/>
          <p:nvPr/>
        </p:nvSpPr>
        <p:spPr>
          <a:xfrm>
            <a:off x="1028700" y="904875"/>
            <a:ext cx="10205598" cy="1094740"/>
          </a:xfrm>
          <a:prstGeom prst="rect">
            <a:avLst/>
          </a:prstGeom>
        </p:spPr>
        <p:txBody>
          <a:bodyPr lIns="0" tIns="0" rIns="0" bIns="0" rtlCol="0" anchor="t">
            <a:spAutoFit/>
          </a:bodyPr>
          <a:lstStyle/>
          <a:p>
            <a:pPr marL="1381759" lvl="1" indent="-690880">
              <a:lnSpc>
                <a:spcPts val="8959"/>
              </a:lnSpc>
              <a:buFont typeface="Arial"/>
              <a:buChar char="•"/>
            </a:pPr>
            <a:r>
              <a:rPr lang="en-US" sz="6399">
                <a:solidFill>
                  <a:srgbClr val="000000"/>
                </a:solidFill>
                <a:latin typeface="Canva Sans Bold"/>
              </a:rPr>
              <a:t>Dataset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Freeform 3"/>
          <p:cNvSpPr/>
          <p:nvPr/>
        </p:nvSpPr>
        <p:spPr>
          <a:xfrm>
            <a:off x="16696453" y="250521"/>
            <a:ext cx="1351231" cy="1351231"/>
          </a:xfrm>
          <a:custGeom>
            <a:avLst/>
            <a:gdLst/>
            <a:ahLst/>
            <a:cxnLst/>
            <a:rect l="l" t="t" r="r" b="b"/>
            <a:pathLst>
              <a:path w="1351231" h="1351231">
                <a:moveTo>
                  <a:pt x="0" y="0"/>
                </a:moveTo>
                <a:lnTo>
                  <a:pt x="1351231" y="0"/>
                </a:lnTo>
                <a:lnTo>
                  <a:pt x="1351231" y="1351231"/>
                </a:lnTo>
                <a:lnTo>
                  <a:pt x="0" y="1351231"/>
                </a:lnTo>
                <a:lnTo>
                  <a:pt x="0" y="0"/>
                </a:lnTo>
                <a:close/>
              </a:path>
            </a:pathLst>
          </a:custGeom>
          <a:blipFill>
            <a:blip r:embed="rId3"/>
            <a:stretch>
              <a:fillRect/>
            </a:stretch>
          </a:blipFill>
        </p:spPr>
      </p:sp>
      <p:sp>
        <p:nvSpPr>
          <p:cNvPr id="4" name="Freeform 4"/>
          <p:cNvSpPr/>
          <p:nvPr/>
        </p:nvSpPr>
        <p:spPr>
          <a:xfrm>
            <a:off x="2961860" y="2163591"/>
            <a:ext cx="12364281" cy="7094709"/>
          </a:xfrm>
          <a:custGeom>
            <a:avLst/>
            <a:gdLst/>
            <a:ahLst/>
            <a:cxnLst/>
            <a:rect l="l" t="t" r="r" b="b"/>
            <a:pathLst>
              <a:path w="12364281" h="7094709">
                <a:moveTo>
                  <a:pt x="0" y="0"/>
                </a:moveTo>
                <a:lnTo>
                  <a:pt x="12364280" y="0"/>
                </a:lnTo>
                <a:lnTo>
                  <a:pt x="12364280" y="7094709"/>
                </a:lnTo>
                <a:lnTo>
                  <a:pt x="0" y="7094709"/>
                </a:lnTo>
                <a:lnTo>
                  <a:pt x="0" y="0"/>
                </a:lnTo>
                <a:close/>
              </a:path>
            </a:pathLst>
          </a:custGeom>
          <a:blipFill>
            <a:blip r:embed="rId4"/>
            <a:stretch>
              <a:fillRect/>
            </a:stretch>
          </a:blipFill>
        </p:spPr>
      </p:sp>
      <p:sp>
        <p:nvSpPr>
          <p:cNvPr id="5" name="TextBox 5"/>
          <p:cNvSpPr txBox="1"/>
          <p:nvPr/>
        </p:nvSpPr>
        <p:spPr>
          <a:xfrm>
            <a:off x="1028700" y="904875"/>
            <a:ext cx="10205598" cy="1094740"/>
          </a:xfrm>
          <a:prstGeom prst="rect">
            <a:avLst/>
          </a:prstGeom>
        </p:spPr>
        <p:txBody>
          <a:bodyPr lIns="0" tIns="0" rIns="0" bIns="0" rtlCol="0" anchor="t">
            <a:spAutoFit/>
          </a:bodyPr>
          <a:lstStyle/>
          <a:p>
            <a:pPr marL="1381759" lvl="1" indent="-690880">
              <a:lnSpc>
                <a:spcPts val="8959"/>
              </a:lnSpc>
              <a:buFont typeface="Arial"/>
              <a:buChar char="•"/>
            </a:pPr>
            <a:r>
              <a:rPr lang="en-US" sz="6399">
                <a:solidFill>
                  <a:srgbClr val="000000"/>
                </a:solidFill>
                <a:latin typeface="Canva Sans Bold"/>
              </a:rPr>
              <a:t>Dataset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Freeform 3"/>
          <p:cNvSpPr/>
          <p:nvPr/>
        </p:nvSpPr>
        <p:spPr>
          <a:xfrm>
            <a:off x="16696453" y="250521"/>
            <a:ext cx="1351231" cy="1351231"/>
          </a:xfrm>
          <a:custGeom>
            <a:avLst/>
            <a:gdLst/>
            <a:ahLst/>
            <a:cxnLst/>
            <a:rect l="l" t="t" r="r" b="b"/>
            <a:pathLst>
              <a:path w="1351231" h="1351231">
                <a:moveTo>
                  <a:pt x="0" y="0"/>
                </a:moveTo>
                <a:lnTo>
                  <a:pt x="1351231" y="0"/>
                </a:lnTo>
                <a:lnTo>
                  <a:pt x="1351231" y="1351231"/>
                </a:lnTo>
                <a:lnTo>
                  <a:pt x="0" y="1351231"/>
                </a:lnTo>
                <a:lnTo>
                  <a:pt x="0" y="0"/>
                </a:lnTo>
                <a:close/>
              </a:path>
            </a:pathLst>
          </a:custGeom>
          <a:blipFill>
            <a:blip r:embed="rId3"/>
            <a:stretch>
              <a:fillRect/>
            </a:stretch>
          </a:blipFill>
        </p:spPr>
      </p:sp>
      <p:sp>
        <p:nvSpPr>
          <p:cNvPr id="4" name="Freeform 4"/>
          <p:cNvSpPr/>
          <p:nvPr/>
        </p:nvSpPr>
        <p:spPr>
          <a:xfrm>
            <a:off x="6131499" y="4683910"/>
            <a:ext cx="6057154" cy="1812377"/>
          </a:xfrm>
          <a:custGeom>
            <a:avLst/>
            <a:gdLst/>
            <a:ahLst/>
            <a:cxnLst/>
            <a:rect l="l" t="t" r="r" b="b"/>
            <a:pathLst>
              <a:path w="6057154" h="1812377">
                <a:moveTo>
                  <a:pt x="0" y="0"/>
                </a:moveTo>
                <a:lnTo>
                  <a:pt x="6057155" y="0"/>
                </a:lnTo>
                <a:lnTo>
                  <a:pt x="6057155" y="1812376"/>
                </a:lnTo>
                <a:lnTo>
                  <a:pt x="0" y="1812376"/>
                </a:lnTo>
                <a:lnTo>
                  <a:pt x="0" y="0"/>
                </a:lnTo>
                <a:close/>
              </a:path>
            </a:pathLst>
          </a:custGeom>
          <a:blipFill>
            <a:blip r:embed="rId4"/>
            <a:stretch>
              <a:fillRect/>
            </a:stretch>
          </a:blipFill>
        </p:spPr>
      </p:sp>
      <p:sp>
        <p:nvSpPr>
          <p:cNvPr id="5" name="TextBox 5"/>
          <p:cNvSpPr txBox="1"/>
          <p:nvPr/>
        </p:nvSpPr>
        <p:spPr>
          <a:xfrm>
            <a:off x="915931" y="2376955"/>
            <a:ext cx="16343369" cy="7040645"/>
          </a:xfrm>
          <a:prstGeom prst="rect">
            <a:avLst/>
          </a:prstGeom>
        </p:spPr>
        <p:txBody>
          <a:bodyPr lIns="0" tIns="0" rIns="0" bIns="0" rtlCol="0" anchor="t">
            <a:spAutoFit/>
          </a:bodyPr>
          <a:lstStyle/>
          <a:p>
            <a:pPr>
              <a:lnSpc>
                <a:spcPts val="4620"/>
              </a:lnSpc>
            </a:pPr>
            <a:r>
              <a:rPr lang="en-US" sz="3300" dirty="0">
                <a:solidFill>
                  <a:srgbClr val="000000"/>
                </a:solidFill>
                <a:latin typeface="Canva Sans"/>
              </a:rPr>
              <a:t>The graph is constructed using the study of Cao, Lin et. al. who use N-day volatility V, and N-day return R in order to divide the movement of stock index in 4 separate variations. </a:t>
            </a:r>
          </a:p>
          <a:p>
            <a:pPr>
              <a:lnSpc>
                <a:spcPts val="4620"/>
              </a:lnSpc>
            </a:pPr>
            <a:endParaRPr lang="en-US" sz="3300" dirty="0">
              <a:solidFill>
                <a:srgbClr val="000000"/>
              </a:solidFill>
              <a:latin typeface="Canva Sans"/>
            </a:endParaRPr>
          </a:p>
          <a:p>
            <a:pPr>
              <a:lnSpc>
                <a:spcPts val="4620"/>
              </a:lnSpc>
            </a:pPr>
            <a:endParaRPr lang="en-US" sz="3300" dirty="0">
              <a:solidFill>
                <a:srgbClr val="000000"/>
              </a:solidFill>
              <a:latin typeface="Canva Sans"/>
            </a:endParaRPr>
          </a:p>
          <a:p>
            <a:pPr>
              <a:lnSpc>
                <a:spcPts val="4620"/>
              </a:lnSpc>
            </a:pPr>
            <a:endParaRPr lang="en-US" sz="3300" dirty="0">
              <a:solidFill>
                <a:srgbClr val="000000"/>
              </a:solidFill>
              <a:latin typeface="Canva Sans"/>
            </a:endParaRPr>
          </a:p>
          <a:p>
            <a:pPr>
              <a:lnSpc>
                <a:spcPts val="4620"/>
              </a:lnSpc>
            </a:pPr>
            <a:endParaRPr lang="en-US" sz="3300" dirty="0">
              <a:solidFill>
                <a:srgbClr val="000000"/>
              </a:solidFill>
              <a:latin typeface="Canva Sans"/>
            </a:endParaRPr>
          </a:p>
          <a:p>
            <a:pPr>
              <a:lnSpc>
                <a:spcPts val="4620"/>
              </a:lnSpc>
            </a:pPr>
            <a:endParaRPr lang="en-US" sz="3300" dirty="0">
              <a:solidFill>
                <a:srgbClr val="000000"/>
              </a:solidFill>
              <a:latin typeface="Canva Sans"/>
            </a:endParaRPr>
          </a:p>
          <a:p>
            <a:pPr>
              <a:lnSpc>
                <a:spcPts val="4620"/>
              </a:lnSpc>
            </a:pPr>
            <a:r>
              <a:rPr lang="en-US" sz="3300" dirty="0">
                <a:solidFill>
                  <a:srgbClr val="000000"/>
                </a:solidFill>
                <a:latin typeface="Canva Sans"/>
              </a:rPr>
              <a:t>t refers to the current day in consideration</a:t>
            </a:r>
          </a:p>
          <a:p>
            <a:pPr>
              <a:lnSpc>
                <a:spcPts val="4620"/>
              </a:lnSpc>
            </a:pPr>
            <a:r>
              <a:rPr lang="en-US" sz="3300" dirty="0">
                <a:solidFill>
                  <a:srgbClr val="000000"/>
                </a:solidFill>
                <a:latin typeface="Canva Sans"/>
              </a:rPr>
              <a:t>N refers to the number of continuous trading days</a:t>
            </a:r>
          </a:p>
          <a:p>
            <a:pPr>
              <a:lnSpc>
                <a:spcPts val="4620"/>
              </a:lnSpc>
            </a:pPr>
            <a:r>
              <a:rPr lang="en-US" sz="3300" dirty="0">
                <a:solidFill>
                  <a:srgbClr val="000000"/>
                </a:solidFill>
                <a:latin typeface="Canva Sans Italics"/>
              </a:rPr>
              <a:t>Close(t)</a:t>
            </a:r>
            <a:r>
              <a:rPr lang="en-US" sz="3300" dirty="0">
                <a:solidFill>
                  <a:srgbClr val="000000"/>
                </a:solidFill>
                <a:latin typeface="Canva Sans"/>
              </a:rPr>
              <a:t> refers to the closing price of the stock index on </a:t>
            </a:r>
            <a:r>
              <a:rPr lang="en-US" sz="3300" dirty="0" err="1">
                <a:solidFill>
                  <a:srgbClr val="000000"/>
                </a:solidFill>
                <a:latin typeface="Canva Sans Italics"/>
              </a:rPr>
              <a:t>tth</a:t>
            </a:r>
            <a:r>
              <a:rPr lang="en-US" sz="3300" dirty="0">
                <a:solidFill>
                  <a:srgbClr val="000000"/>
                </a:solidFill>
                <a:latin typeface="Canva Sans Italics"/>
              </a:rPr>
              <a:t> </a:t>
            </a:r>
            <a:r>
              <a:rPr lang="en-US" sz="3300" dirty="0">
                <a:solidFill>
                  <a:srgbClr val="000000"/>
                </a:solidFill>
                <a:latin typeface="Canva Sans"/>
              </a:rPr>
              <a:t>day</a:t>
            </a:r>
          </a:p>
          <a:p>
            <a:pPr>
              <a:lnSpc>
                <a:spcPts val="4620"/>
              </a:lnSpc>
            </a:pPr>
            <a:endParaRPr lang="en-US" sz="3300" dirty="0">
              <a:solidFill>
                <a:srgbClr val="000000"/>
              </a:solidFill>
              <a:latin typeface="Canva Sans"/>
            </a:endParaRPr>
          </a:p>
        </p:txBody>
      </p:sp>
      <p:sp>
        <p:nvSpPr>
          <p:cNvPr id="6" name="TextBox 6"/>
          <p:cNvSpPr txBox="1"/>
          <p:nvPr/>
        </p:nvSpPr>
        <p:spPr>
          <a:xfrm>
            <a:off x="1028700" y="904875"/>
            <a:ext cx="10205598" cy="1094740"/>
          </a:xfrm>
          <a:prstGeom prst="rect">
            <a:avLst/>
          </a:prstGeom>
        </p:spPr>
        <p:txBody>
          <a:bodyPr lIns="0" tIns="0" rIns="0" bIns="0" rtlCol="0" anchor="t">
            <a:spAutoFit/>
          </a:bodyPr>
          <a:lstStyle/>
          <a:p>
            <a:pPr>
              <a:lnSpc>
                <a:spcPts val="8959"/>
              </a:lnSpc>
            </a:pPr>
            <a:r>
              <a:rPr lang="en-US" sz="6399">
                <a:solidFill>
                  <a:srgbClr val="000000"/>
                </a:solidFill>
                <a:latin typeface="Canva Sans Bold"/>
              </a:rPr>
              <a:t>2. Creating the Graph</a:t>
            </a:r>
          </a:p>
        </p:txBody>
      </p:sp>
      <p:pic>
        <p:nvPicPr>
          <p:cNvPr id="8" name="Picture 7">
            <a:extLst>
              <a:ext uri="{FF2B5EF4-FFF2-40B4-BE49-F238E27FC236}">
                <a16:creationId xmlns:a16="http://schemas.microsoft.com/office/drawing/2014/main" id="{D1D3B70D-31EC-8249-1BC4-F314932F1B23}"/>
              </a:ext>
            </a:extLst>
          </p:cNvPr>
          <p:cNvPicPr>
            <a:picLocks noChangeAspect="1"/>
          </p:cNvPicPr>
          <p:nvPr/>
        </p:nvPicPr>
        <p:blipFill>
          <a:blip r:embed="rId5"/>
          <a:stretch>
            <a:fillRect/>
          </a:stretch>
        </p:blipFill>
        <p:spPr>
          <a:xfrm>
            <a:off x="6131500" y="4427226"/>
            <a:ext cx="6057154" cy="231659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Freeform 3"/>
          <p:cNvSpPr/>
          <p:nvPr/>
        </p:nvSpPr>
        <p:spPr>
          <a:xfrm>
            <a:off x="16696453" y="250521"/>
            <a:ext cx="1351231" cy="1351231"/>
          </a:xfrm>
          <a:custGeom>
            <a:avLst/>
            <a:gdLst/>
            <a:ahLst/>
            <a:cxnLst/>
            <a:rect l="l" t="t" r="r" b="b"/>
            <a:pathLst>
              <a:path w="1351231" h="1351231">
                <a:moveTo>
                  <a:pt x="0" y="0"/>
                </a:moveTo>
                <a:lnTo>
                  <a:pt x="1351231" y="0"/>
                </a:lnTo>
                <a:lnTo>
                  <a:pt x="1351231" y="1351231"/>
                </a:lnTo>
                <a:lnTo>
                  <a:pt x="0" y="1351231"/>
                </a:lnTo>
                <a:lnTo>
                  <a:pt x="0" y="0"/>
                </a:lnTo>
                <a:close/>
              </a:path>
            </a:pathLst>
          </a:custGeom>
          <a:blipFill>
            <a:blip r:embed="rId3"/>
            <a:stretch>
              <a:fillRect/>
            </a:stretch>
          </a:blipFill>
        </p:spPr>
      </p:sp>
      <p:sp>
        <p:nvSpPr>
          <p:cNvPr id="4" name="Freeform 4"/>
          <p:cNvSpPr/>
          <p:nvPr/>
        </p:nvSpPr>
        <p:spPr>
          <a:xfrm>
            <a:off x="7305261" y="3203480"/>
            <a:ext cx="4930963" cy="1266514"/>
          </a:xfrm>
          <a:custGeom>
            <a:avLst/>
            <a:gdLst/>
            <a:ahLst/>
            <a:cxnLst/>
            <a:rect l="l" t="t" r="r" b="b"/>
            <a:pathLst>
              <a:path w="4930963" h="1266514">
                <a:moveTo>
                  <a:pt x="0" y="0"/>
                </a:moveTo>
                <a:lnTo>
                  <a:pt x="4930963" y="0"/>
                </a:lnTo>
                <a:lnTo>
                  <a:pt x="4930963" y="1266514"/>
                </a:lnTo>
                <a:lnTo>
                  <a:pt x="0" y="1266514"/>
                </a:lnTo>
                <a:lnTo>
                  <a:pt x="0" y="0"/>
                </a:lnTo>
                <a:close/>
              </a:path>
            </a:pathLst>
          </a:custGeom>
          <a:blipFill>
            <a:blip r:embed="rId4"/>
            <a:stretch>
              <a:fillRect/>
            </a:stretch>
          </a:blipFill>
        </p:spPr>
      </p:sp>
      <p:sp>
        <p:nvSpPr>
          <p:cNvPr id="5" name="TextBox 5"/>
          <p:cNvSpPr txBox="1"/>
          <p:nvPr/>
        </p:nvSpPr>
        <p:spPr>
          <a:xfrm>
            <a:off x="915931" y="2359438"/>
            <a:ext cx="16343369" cy="8220456"/>
          </a:xfrm>
          <a:prstGeom prst="rect">
            <a:avLst/>
          </a:prstGeom>
        </p:spPr>
        <p:txBody>
          <a:bodyPr lIns="0" tIns="0" rIns="0" bIns="0" rtlCol="0" anchor="t">
            <a:spAutoFit/>
          </a:bodyPr>
          <a:lstStyle/>
          <a:p>
            <a:pPr>
              <a:lnSpc>
                <a:spcPts val="4620"/>
              </a:lnSpc>
            </a:pPr>
            <a:r>
              <a:rPr lang="en-US" sz="3300" dirty="0">
                <a:solidFill>
                  <a:srgbClr val="000000"/>
                </a:solidFill>
                <a:latin typeface="Canva Sans"/>
              </a:rPr>
              <a:t>In order to find out V, we need to find one-day return which is r which is given by </a:t>
            </a:r>
          </a:p>
          <a:p>
            <a:pPr>
              <a:lnSpc>
                <a:spcPts val="4620"/>
              </a:lnSpc>
            </a:pPr>
            <a:endParaRPr lang="en-US" sz="3300" dirty="0">
              <a:solidFill>
                <a:srgbClr val="000000"/>
              </a:solidFill>
              <a:latin typeface="Canva Sans"/>
            </a:endParaRPr>
          </a:p>
          <a:p>
            <a:pPr>
              <a:lnSpc>
                <a:spcPts val="4620"/>
              </a:lnSpc>
            </a:pPr>
            <a:endParaRPr lang="en-US" sz="3300" dirty="0">
              <a:solidFill>
                <a:srgbClr val="000000"/>
              </a:solidFill>
              <a:latin typeface="Canva Sans"/>
            </a:endParaRPr>
          </a:p>
          <a:p>
            <a:pPr>
              <a:lnSpc>
                <a:spcPts val="4620"/>
              </a:lnSpc>
            </a:pPr>
            <a:endParaRPr lang="en-US" sz="3300" dirty="0">
              <a:solidFill>
                <a:srgbClr val="000000"/>
              </a:solidFill>
              <a:latin typeface="Canva Sans"/>
            </a:endParaRPr>
          </a:p>
          <a:p>
            <a:pPr>
              <a:lnSpc>
                <a:spcPts val="4620"/>
              </a:lnSpc>
            </a:pPr>
            <a:r>
              <a:rPr lang="en-US" sz="3300" dirty="0">
                <a:solidFill>
                  <a:srgbClr val="000000"/>
                </a:solidFill>
                <a:latin typeface="Canva Sans"/>
              </a:rPr>
              <a:t>After calculating r, we can calculate V for N days is given by </a:t>
            </a:r>
          </a:p>
          <a:p>
            <a:pPr>
              <a:lnSpc>
                <a:spcPts val="4620"/>
              </a:lnSpc>
            </a:pPr>
            <a:endParaRPr lang="en-US" sz="3300" dirty="0">
              <a:solidFill>
                <a:srgbClr val="000000"/>
              </a:solidFill>
              <a:latin typeface="Canva Sans"/>
            </a:endParaRPr>
          </a:p>
          <a:p>
            <a:pPr>
              <a:lnSpc>
                <a:spcPts val="4620"/>
              </a:lnSpc>
            </a:pPr>
            <a:endParaRPr lang="en-US" sz="3300" dirty="0">
              <a:solidFill>
                <a:srgbClr val="000000"/>
              </a:solidFill>
              <a:latin typeface="Canva Sans"/>
            </a:endParaRPr>
          </a:p>
          <a:p>
            <a:pPr>
              <a:lnSpc>
                <a:spcPts val="4620"/>
              </a:lnSpc>
            </a:pPr>
            <a:endParaRPr lang="en-US" sz="3300" dirty="0">
              <a:solidFill>
                <a:srgbClr val="000000"/>
              </a:solidFill>
              <a:latin typeface="Canva Sans"/>
            </a:endParaRPr>
          </a:p>
          <a:p>
            <a:pPr>
              <a:lnSpc>
                <a:spcPts val="4620"/>
              </a:lnSpc>
            </a:pPr>
            <a:r>
              <a:rPr lang="en-US" sz="3300" dirty="0">
                <a:solidFill>
                  <a:srgbClr val="000000"/>
                </a:solidFill>
                <a:latin typeface="Canva Sans"/>
              </a:rPr>
              <a:t>Where S.D. r</a:t>
            </a:r>
            <a:r>
              <a:rPr lang="en-US" sz="3300" baseline="-25000" dirty="0">
                <a:solidFill>
                  <a:srgbClr val="000000"/>
                </a:solidFill>
                <a:latin typeface="Canva Sans"/>
              </a:rPr>
              <a:t>1</a:t>
            </a:r>
            <a:r>
              <a:rPr lang="en-US" sz="3300" dirty="0">
                <a:solidFill>
                  <a:srgbClr val="000000"/>
                </a:solidFill>
                <a:latin typeface="Canva Sans"/>
              </a:rPr>
              <a:t>,r</a:t>
            </a:r>
            <a:r>
              <a:rPr lang="en-US" sz="3300" baseline="-25000" dirty="0">
                <a:solidFill>
                  <a:srgbClr val="000000"/>
                </a:solidFill>
                <a:latin typeface="Canva Sans"/>
              </a:rPr>
              <a:t>2</a:t>
            </a:r>
            <a:r>
              <a:rPr lang="en-US" sz="3300" dirty="0">
                <a:solidFill>
                  <a:srgbClr val="000000"/>
                </a:solidFill>
                <a:latin typeface="Canva Sans"/>
              </a:rPr>
              <a:t>, …</a:t>
            </a:r>
            <a:r>
              <a:rPr lang="en-US" sz="3300" dirty="0" err="1">
                <a:solidFill>
                  <a:srgbClr val="000000"/>
                </a:solidFill>
                <a:latin typeface="Canva Sans"/>
              </a:rPr>
              <a:t>r</a:t>
            </a:r>
            <a:r>
              <a:rPr lang="en-US" sz="3300" baseline="-25000" dirty="0" err="1">
                <a:solidFill>
                  <a:srgbClr val="000000"/>
                </a:solidFill>
                <a:latin typeface="Canva Sans"/>
              </a:rPr>
              <a:t>N</a:t>
            </a:r>
            <a:r>
              <a:rPr lang="en-US" sz="3300" dirty="0">
                <a:solidFill>
                  <a:srgbClr val="000000"/>
                </a:solidFill>
                <a:latin typeface="Canva Sans"/>
              </a:rPr>
              <a:t> refers to the standard deviation of r</a:t>
            </a:r>
            <a:r>
              <a:rPr lang="en-US" sz="3300" baseline="-25000" dirty="0">
                <a:solidFill>
                  <a:srgbClr val="000000"/>
                </a:solidFill>
                <a:latin typeface="Canva Sans"/>
              </a:rPr>
              <a:t>1</a:t>
            </a:r>
            <a:r>
              <a:rPr lang="en-US" sz="3300" dirty="0">
                <a:solidFill>
                  <a:srgbClr val="000000"/>
                </a:solidFill>
                <a:latin typeface="Canva Sans"/>
              </a:rPr>
              <a:t>,r</a:t>
            </a:r>
            <a:r>
              <a:rPr lang="en-US" sz="3300" baseline="-25000" dirty="0">
                <a:solidFill>
                  <a:srgbClr val="000000"/>
                </a:solidFill>
                <a:latin typeface="Canva Sans"/>
              </a:rPr>
              <a:t>2</a:t>
            </a:r>
            <a:r>
              <a:rPr lang="en-US" sz="3300" dirty="0">
                <a:solidFill>
                  <a:srgbClr val="000000"/>
                </a:solidFill>
                <a:latin typeface="Canva Sans"/>
              </a:rPr>
              <a:t>, …</a:t>
            </a:r>
            <a:r>
              <a:rPr lang="en-US" sz="3300" dirty="0" err="1">
                <a:solidFill>
                  <a:srgbClr val="000000"/>
                </a:solidFill>
                <a:latin typeface="Canva Sans"/>
              </a:rPr>
              <a:t>r</a:t>
            </a:r>
            <a:r>
              <a:rPr lang="en-US" sz="3300" baseline="-25000" dirty="0" err="1">
                <a:solidFill>
                  <a:srgbClr val="000000"/>
                </a:solidFill>
                <a:latin typeface="Canva Sans"/>
              </a:rPr>
              <a:t>N</a:t>
            </a:r>
            <a:r>
              <a:rPr lang="en-US" sz="3300" dirty="0">
                <a:solidFill>
                  <a:srgbClr val="000000"/>
                </a:solidFill>
                <a:latin typeface="Canva Sans"/>
              </a:rPr>
              <a:t>.</a:t>
            </a:r>
          </a:p>
          <a:p>
            <a:pPr>
              <a:lnSpc>
                <a:spcPts val="4620"/>
              </a:lnSpc>
            </a:pPr>
            <a:endParaRPr lang="en-US" sz="3300" dirty="0">
              <a:solidFill>
                <a:srgbClr val="000000"/>
              </a:solidFill>
              <a:latin typeface="Canva Sans"/>
            </a:endParaRPr>
          </a:p>
          <a:p>
            <a:pPr>
              <a:lnSpc>
                <a:spcPts val="4620"/>
              </a:lnSpc>
            </a:pPr>
            <a:r>
              <a:rPr lang="en-US" sz="3300" dirty="0">
                <a:solidFill>
                  <a:srgbClr val="000000"/>
                </a:solidFill>
                <a:latin typeface="Canva Sans"/>
              </a:rPr>
              <a:t>We can now calculate the average Volatility of the entire stock </a:t>
            </a:r>
          </a:p>
          <a:p>
            <a:pPr>
              <a:lnSpc>
                <a:spcPts val="4620"/>
              </a:lnSpc>
            </a:pPr>
            <a:r>
              <a:rPr lang="en-US" sz="3300" dirty="0">
                <a:solidFill>
                  <a:srgbClr val="000000"/>
                </a:solidFill>
                <a:latin typeface="Canva Sans"/>
              </a:rPr>
              <a:t>index in question by simply averaging over the entire time series. </a:t>
            </a:r>
          </a:p>
          <a:p>
            <a:pPr>
              <a:lnSpc>
                <a:spcPts val="4620"/>
              </a:lnSpc>
            </a:pPr>
            <a:endParaRPr lang="en-US" sz="3300" dirty="0">
              <a:solidFill>
                <a:srgbClr val="000000"/>
              </a:solidFill>
              <a:latin typeface="Canva Sans"/>
            </a:endParaRPr>
          </a:p>
          <a:p>
            <a:pPr>
              <a:lnSpc>
                <a:spcPts val="4620"/>
              </a:lnSpc>
            </a:pPr>
            <a:endParaRPr lang="en-US" sz="3300" dirty="0">
              <a:solidFill>
                <a:srgbClr val="000000"/>
              </a:solidFill>
              <a:latin typeface="Canva Sans"/>
            </a:endParaRPr>
          </a:p>
        </p:txBody>
      </p:sp>
      <p:sp>
        <p:nvSpPr>
          <p:cNvPr id="6" name="Freeform 6"/>
          <p:cNvSpPr/>
          <p:nvPr/>
        </p:nvSpPr>
        <p:spPr>
          <a:xfrm>
            <a:off x="7112349" y="5670144"/>
            <a:ext cx="6098619" cy="1157759"/>
          </a:xfrm>
          <a:custGeom>
            <a:avLst/>
            <a:gdLst/>
            <a:ahLst/>
            <a:cxnLst/>
            <a:rect l="l" t="t" r="r" b="b"/>
            <a:pathLst>
              <a:path w="6098619" h="1157759">
                <a:moveTo>
                  <a:pt x="0" y="0"/>
                </a:moveTo>
                <a:lnTo>
                  <a:pt x="6098618" y="0"/>
                </a:lnTo>
                <a:lnTo>
                  <a:pt x="6098618" y="1157759"/>
                </a:lnTo>
                <a:lnTo>
                  <a:pt x="0" y="1157759"/>
                </a:lnTo>
                <a:lnTo>
                  <a:pt x="0" y="0"/>
                </a:lnTo>
                <a:close/>
              </a:path>
            </a:pathLst>
          </a:custGeom>
          <a:blipFill>
            <a:blip r:embed="rId5"/>
            <a:stretch>
              <a:fillRect/>
            </a:stretch>
          </a:blipFill>
        </p:spPr>
      </p:sp>
      <p:sp>
        <p:nvSpPr>
          <p:cNvPr id="7" name="Freeform 7"/>
          <p:cNvSpPr/>
          <p:nvPr/>
        </p:nvSpPr>
        <p:spPr>
          <a:xfrm>
            <a:off x="14624552" y="8268527"/>
            <a:ext cx="2634748" cy="989773"/>
          </a:xfrm>
          <a:custGeom>
            <a:avLst/>
            <a:gdLst/>
            <a:ahLst/>
            <a:cxnLst/>
            <a:rect l="l" t="t" r="r" b="b"/>
            <a:pathLst>
              <a:path w="2634748" h="989773">
                <a:moveTo>
                  <a:pt x="0" y="0"/>
                </a:moveTo>
                <a:lnTo>
                  <a:pt x="2634748" y="0"/>
                </a:lnTo>
                <a:lnTo>
                  <a:pt x="2634748" y="989773"/>
                </a:lnTo>
                <a:lnTo>
                  <a:pt x="0" y="989773"/>
                </a:lnTo>
                <a:lnTo>
                  <a:pt x="0" y="0"/>
                </a:lnTo>
                <a:close/>
              </a:path>
            </a:pathLst>
          </a:custGeom>
          <a:blipFill>
            <a:blip r:embed="rId6"/>
            <a:stretch>
              <a:fillRect/>
            </a:stretch>
          </a:blipFill>
        </p:spPr>
      </p:sp>
      <p:sp>
        <p:nvSpPr>
          <p:cNvPr id="8" name="TextBox 8"/>
          <p:cNvSpPr txBox="1"/>
          <p:nvPr/>
        </p:nvSpPr>
        <p:spPr>
          <a:xfrm>
            <a:off x="1028700" y="904875"/>
            <a:ext cx="10205598" cy="1094740"/>
          </a:xfrm>
          <a:prstGeom prst="rect">
            <a:avLst/>
          </a:prstGeom>
        </p:spPr>
        <p:txBody>
          <a:bodyPr lIns="0" tIns="0" rIns="0" bIns="0" rtlCol="0" anchor="t">
            <a:spAutoFit/>
          </a:bodyPr>
          <a:lstStyle/>
          <a:p>
            <a:pPr>
              <a:lnSpc>
                <a:spcPts val="8959"/>
              </a:lnSpc>
            </a:pPr>
            <a:r>
              <a:rPr lang="en-US" sz="6399">
                <a:solidFill>
                  <a:srgbClr val="000000"/>
                </a:solidFill>
                <a:latin typeface="Canva Sans Bold"/>
              </a:rPr>
              <a:t>2. Creating the Graph</a:t>
            </a:r>
          </a:p>
        </p:txBody>
      </p:sp>
      <p:pic>
        <p:nvPicPr>
          <p:cNvPr id="12" name="Picture 11">
            <a:extLst>
              <a:ext uri="{FF2B5EF4-FFF2-40B4-BE49-F238E27FC236}">
                <a16:creationId xmlns:a16="http://schemas.microsoft.com/office/drawing/2014/main" id="{33443BC9-0C63-46EC-0606-6E7F800615CA}"/>
              </a:ext>
            </a:extLst>
          </p:cNvPr>
          <p:cNvPicPr>
            <a:picLocks noChangeAspect="1"/>
          </p:cNvPicPr>
          <p:nvPr/>
        </p:nvPicPr>
        <p:blipFill>
          <a:blip r:embed="rId7"/>
          <a:stretch>
            <a:fillRect/>
          </a:stretch>
        </p:blipFill>
        <p:spPr>
          <a:xfrm>
            <a:off x="7305261" y="2978640"/>
            <a:ext cx="4930963" cy="171619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Freeform 3"/>
          <p:cNvSpPr/>
          <p:nvPr/>
        </p:nvSpPr>
        <p:spPr>
          <a:xfrm>
            <a:off x="16696453" y="250521"/>
            <a:ext cx="1351231" cy="1351231"/>
          </a:xfrm>
          <a:custGeom>
            <a:avLst/>
            <a:gdLst/>
            <a:ahLst/>
            <a:cxnLst/>
            <a:rect l="l" t="t" r="r" b="b"/>
            <a:pathLst>
              <a:path w="1351231" h="1351231">
                <a:moveTo>
                  <a:pt x="0" y="0"/>
                </a:moveTo>
                <a:lnTo>
                  <a:pt x="1351231" y="0"/>
                </a:lnTo>
                <a:lnTo>
                  <a:pt x="1351231" y="1351231"/>
                </a:lnTo>
                <a:lnTo>
                  <a:pt x="0" y="1351231"/>
                </a:lnTo>
                <a:lnTo>
                  <a:pt x="0" y="0"/>
                </a:lnTo>
                <a:close/>
              </a:path>
            </a:pathLst>
          </a:custGeom>
          <a:blipFill>
            <a:blip r:embed="rId3"/>
            <a:stretch>
              <a:fillRect/>
            </a:stretch>
          </a:blipFill>
        </p:spPr>
      </p:sp>
      <p:sp>
        <p:nvSpPr>
          <p:cNvPr id="4" name="TextBox 4"/>
          <p:cNvSpPr txBox="1"/>
          <p:nvPr/>
        </p:nvSpPr>
        <p:spPr>
          <a:xfrm>
            <a:off x="915931" y="2368963"/>
            <a:ext cx="16343369" cy="9332811"/>
          </a:xfrm>
          <a:prstGeom prst="rect">
            <a:avLst/>
          </a:prstGeom>
        </p:spPr>
        <p:txBody>
          <a:bodyPr lIns="0" tIns="0" rIns="0" bIns="0" rtlCol="0" anchor="t">
            <a:spAutoFit/>
          </a:bodyPr>
          <a:lstStyle/>
          <a:p>
            <a:pPr>
              <a:lnSpc>
                <a:spcPts val="4480"/>
              </a:lnSpc>
            </a:pPr>
            <a:r>
              <a:rPr lang="en-US" sz="3200" dirty="0">
                <a:solidFill>
                  <a:srgbClr val="000000"/>
                </a:solidFill>
                <a:latin typeface="Canva Sans"/>
              </a:rPr>
              <a:t>Now, we can classify the changes in any stock index on the basis of these parameters in the following way – </a:t>
            </a:r>
          </a:p>
          <a:p>
            <a:pPr>
              <a:lnSpc>
                <a:spcPts val="4620"/>
              </a:lnSpc>
            </a:pPr>
            <a:endParaRPr lang="en-US" sz="3200" dirty="0">
              <a:solidFill>
                <a:srgbClr val="000000"/>
              </a:solidFill>
              <a:latin typeface="Canva Sans"/>
            </a:endParaRPr>
          </a:p>
          <a:p>
            <a:pPr>
              <a:lnSpc>
                <a:spcPts val="4899"/>
              </a:lnSpc>
            </a:pPr>
            <a:endParaRPr lang="en-US" sz="3499" dirty="0">
              <a:solidFill>
                <a:srgbClr val="000000"/>
              </a:solidFill>
              <a:latin typeface="Arapey Italics"/>
            </a:endParaRPr>
          </a:p>
          <a:p>
            <a:pPr>
              <a:lnSpc>
                <a:spcPts val="4480"/>
              </a:lnSpc>
            </a:pPr>
            <a:endParaRPr lang="en-US" sz="3200" dirty="0">
              <a:solidFill>
                <a:srgbClr val="000000"/>
              </a:solidFill>
              <a:latin typeface="Canva Sans"/>
            </a:endParaRPr>
          </a:p>
          <a:p>
            <a:pPr>
              <a:lnSpc>
                <a:spcPts val="4480"/>
              </a:lnSpc>
            </a:pPr>
            <a:endParaRPr lang="en-US" sz="3200" dirty="0">
              <a:solidFill>
                <a:srgbClr val="000000"/>
              </a:solidFill>
              <a:latin typeface="Canva Sans"/>
            </a:endParaRPr>
          </a:p>
          <a:p>
            <a:pPr>
              <a:lnSpc>
                <a:spcPts val="4480"/>
              </a:lnSpc>
            </a:pPr>
            <a:endParaRPr lang="en-US" sz="3200" dirty="0">
              <a:solidFill>
                <a:srgbClr val="000000"/>
              </a:solidFill>
              <a:latin typeface="Canva Sans"/>
            </a:endParaRPr>
          </a:p>
          <a:p>
            <a:pPr>
              <a:lnSpc>
                <a:spcPts val="4480"/>
              </a:lnSpc>
            </a:pPr>
            <a:r>
              <a:rPr lang="en-US" sz="3200" dirty="0">
                <a:solidFill>
                  <a:srgbClr val="000000"/>
                </a:solidFill>
                <a:latin typeface="Canva Sans"/>
              </a:rPr>
              <a:t>The classification is done for all the 3 indices and the combination of the patterns formed represents a node of a graph. Since the total number of combinations can be 4</a:t>
            </a:r>
            <a:r>
              <a:rPr lang="en-US" sz="3200" baseline="30000" dirty="0">
                <a:solidFill>
                  <a:srgbClr val="000000"/>
                </a:solidFill>
                <a:latin typeface="Canva Sans"/>
              </a:rPr>
              <a:t>3</a:t>
            </a:r>
            <a:r>
              <a:rPr lang="en-US" sz="3200" dirty="0">
                <a:solidFill>
                  <a:srgbClr val="000000"/>
                </a:solidFill>
                <a:latin typeface="Canva Sans"/>
              </a:rPr>
              <a:t> = 64, we used a 4-base number system as nodes u and v for the graph. </a:t>
            </a:r>
          </a:p>
          <a:p>
            <a:pPr>
              <a:lnSpc>
                <a:spcPts val="4480"/>
              </a:lnSpc>
            </a:pPr>
            <a:endParaRPr lang="en-US" sz="3200" dirty="0">
              <a:solidFill>
                <a:srgbClr val="000000"/>
              </a:solidFill>
              <a:latin typeface="Canva Sans"/>
            </a:endParaRPr>
          </a:p>
          <a:p>
            <a:pPr>
              <a:lnSpc>
                <a:spcPts val="4480"/>
              </a:lnSpc>
            </a:pPr>
            <a:r>
              <a:rPr lang="en-US" sz="3200" dirty="0">
                <a:solidFill>
                  <a:srgbClr val="000000"/>
                </a:solidFill>
                <a:latin typeface="Canva Sans"/>
              </a:rPr>
              <a:t>The graph is constructed for 60 days although experimenting with other window sizes is still a future prospect of this research.</a:t>
            </a:r>
          </a:p>
          <a:p>
            <a:pPr>
              <a:lnSpc>
                <a:spcPts val="4899"/>
              </a:lnSpc>
            </a:pPr>
            <a:endParaRPr lang="en-US" sz="3200" dirty="0">
              <a:solidFill>
                <a:srgbClr val="000000"/>
              </a:solidFill>
              <a:latin typeface="Canva Sans"/>
            </a:endParaRPr>
          </a:p>
          <a:p>
            <a:pPr>
              <a:lnSpc>
                <a:spcPts val="4620"/>
              </a:lnSpc>
            </a:pPr>
            <a:endParaRPr lang="en-US" sz="3200" dirty="0">
              <a:solidFill>
                <a:srgbClr val="000000"/>
              </a:solidFill>
              <a:latin typeface="Canva Sans"/>
            </a:endParaRPr>
          </a:p>
          <a:p>
            <a:pPr>
              <a:lnSpc>
                <a:spcPts val="4620"/>
              </a:lnSpc>
            </a:pPr>
            <a:endParaRPr lang="en-US" sz="3200" dirty="0">
              <a:solidFill>
                <a:srgbClr val="000000"/>
              </a:solidFill>
              <a:latin typeface="Canva Sans"/>
            </a:endParaRPr>
          </a:p>
        </p:txBody>
      </p:sp>
      <p:sp>
        <p:nvSpPr>
          <p:cNvPr id="5" name="TextBox 5"/>
          <p:cNvSpPr txBox="1"/>
          <p:nvPr/>
        </p:nvSpPr>
        <p:spPr>
          <a:xfrm>
            <a:off x="1028700" y="904875"/>
            <a:ext cx="10205598" cy="1094740"/>
          </a:xfrm>
          <a:prstGeom prst="rect">
            <a:avLst/>
          </a:prstGeom>
        </p:spPr>
        <p:txBody>
          <a:bodyPr lIns="0" tIns="0" rIns="0" bIns="0" rtlCol="0" anchor="t">
            <a:spAutoFit/>
          </a:bodyPr>
          <a:lstStyle/>
          <a:p>
            <a:pPr>
              <a:lnSpc>
                <a:spcPts val="8959"/>
              </a:lnSpc>
            </a:pPr>
            <a:r>
              <a:rPr lang="en-US" sz="6399">
                <a:solidFill>
                  <a:srgbClr val="000000"/>
                </a:solidFill>
                <a:latin typeface="Canva Sans Bold"/>
              </a:rPr>
              <a:t>2. Creating the Graph</a:t>
            </a:r>
          </a:p>
        </p:txBody>
      </p:sp>
      <p:pic>
        <p:nvPicPr>
          <p:cNvPr id="7" name="Picture 6">
            <a:extLst>
              <a:ext uri="{FF2B5EF4-FFF2-40B4-BE49-F238E27FC236}">
                <a16:creationId xmlns:a16="http://schemas.microsoft.com/office/drawing/2014/main" id="{1A2425EF-EE43-AB90-DE02-4209DC0B3E57}"/>
              </a:ext>
            </a:extLst>
          </p:cNvPr>
          <p:cNvPicPr>
            <a:picLocks noChangeAspect="1"/>
          </p:cNvPicPr>
          <p:nvPr/>
        </p:nvPicPr>
        <p:blipFill>
          <a:blip r:embed="rId4"/>
          <a:stretch>
            <a:fillRect/>
          </a:stretch>
        </p:blipFill>
        <p:spPr>
          <a:xfrm>
            <a:off x="3733800" y="3619500"/>
            <a:ext cx="10210800" cy="256889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Freeform 3"/>
          <p:cNvSpPr/>
          <p:nvPr/>
        </p:nvSpPr>
        <p:spPr>
          <a:xfrm>
            <a:off x="16696453" y="250521"/>
            <a:ext cx="1351231" cy="1351231"/>
          </a:xfrm>
          <a:custGeom>
            <a:avLst/>
            <a:gdLst/>
            <a:ahLst/>
            <a:cxnLst/>
            <a:rect l="l" t="t" r="r" b="b"/>
            <a:pathLst>
              <a:path w="1351231" h="1351231">
                <a:moveTo>
                  <a:pt x="0" y="0"/>
                </a:moveTo>
                <a:lnTo>
                  <a:pt x="1351231" y="0"/>
                </a:lnTo>
                <a:lnTo>
                  <a:pt x="1351231" y="1351231"/>
                </a:lnTo>
                <a:lnTo>
                  <a:pt x="0" y="1351231"/>
                </a:lnTo>
                <a:lnTo>
                  <a:pt x="0" y="0"/>
                </a:lnTo>
                <a:close/>
              </a:path>
            </a:pathLst>
          </a:custGeom>
          <a:blipFill>
            <a:blip r:embed="rId3"/>
            <a:stretch>
              <a:fillRect/>
            </a:stretch>
          </a:blipFill>
        </p:spPr>
      </p:sp>
      <p:sp>
        <p:nvSpPr>
          <p:cNvPr id="4" name="Freeform 4"/>
          <p:cNvSpPr/>
          <p:nvPr/>
        </p:nvSpPr>
        <p:spPr>
          <a:xfrm>
            <a:off x="2585425" y="2209553"/>
            <a:ext cx="13349646" cy="6838809"/>
          </a:xfrm>
          <a:custGeom>
            <a:avLst/>
            <a:gdLst/>
            <a:ahLst/>
            <a:cxnLst/>
            <a:rect l="l" t="t" r="r" b="b"/>
            <a:pathLst>
              <a:path w="13349646" h="6838809">
                <a:moveTo>
                  <a:pt x="0" y="0"/>
                </a:moveTo>
                <a:lnTo>
                  <a:pt x="13349646" y="0"/>
                </a:lnTo>
                <a:lnTo>
                  <a:pt x="13349646" y="6838809"/>
                </a:lnTo>
                <a:lnTo>
                  <a:pt x="0" y="6838809"/>
                </a:lnTo>
                <a:lnTo>
                  <a:pt x="0" y="0"/>
                </a:lnTo>
                <a:close/>
              </a:path>
            </a:pathLst>
          </a:custGeom>
          <a:blipFill>
            <a:blip r:embed="rId4"/>
            <a:stretch>
              <a:fillRect/>
            </a:stretch>
          </a:blipFill>
        </p:spPr>
      </p:sp>
      <p:sp>
        <p:nvSpPr>
          <p:cNvPr id="5" name="TextBox 5"/>
          <p:cNvSpPr txBox="1"/>
          <p:nvPr/>
        </p:nvSpPr>
        <p:spPr>
          <a:xfrm>
            <a:off x="1028700" y="904875"/>
            <a:ext cx="10205598" cy="1094740"/>
          </a:xfrm>
          <a:prstGeom prst="rect">
            <a:avLst/>
          </a:prstGeom>
        </p:spPr>
        <p:txBody>
          <a:bodyPr lIns="0" tIns="0" rIns="0" bIns="0" rtlCol="0" anchor="t">
            <a:spAutoFit/>
          </a:bodyPr>
          <a:lstStyle/>
          <a:p>
            <a:pPr>
              <a:lnSpc>
                <a:spcPts val="8959"/>
              </a:lnSpc>
            </a:pPr>
            <a:r>
              <a:rPr lang="en-US" sz="6399">
                <a:solidFill>
                  <a:srgbClr val="000000"/>
                </a:solidFill>
                <a:latin typeface="Canva Sans Bold"/>
              </a:rPr>
              <a:t>2. Creating the Graph</a:t>
            </a:r>
          </a:p>
        </p:txBody>
      </p:sp>
      <p:sp>
        <p:nvSpPr>
          <p:cNvPr id="6" name="TextBox 6"/>
          <p:cNvSpPr txBox="1"/>
          <p:nvPr/>
        </p:nvSpPr>
        <p:spPr>
          <a:xfrm>
            <a:off x="2585425" y="9092882"/>
            <a:ext cx="12360970" cy="389255"/>
          </a:xfrm>
          <a:prstGeom prst="rect">
            <a:avLst/>
          </a:prstGeom>
        </p:spPr>
        <p:txBody>
          <a:bodyPr lIns="0" tIns="0" rIns="0" bIns="0" rtlCol="0" anchor="t">
            <a:spAutoFit/>
          </a:bodyPr>
          <a:lstStyle/>
          <a:p>
            <a:pPr algn="ctr">
              <a:lnSpc>
                <a:spcPts val="3219"/>
              </a:lnSpc>
              <a:spcBef>
                <a:spcPct val="0"/>
              </a:spcBef>
            </a:pPr>
            <a:r>
              <a:rPr lang="en-US" sz="2299" dirty="0">
                <a:solidFill>
                  <a:srgbClr val="000000"/>
                </a:solidFill>
                <a:latin typeface="Times New Roman" panose="02020603050405020304" pitchFamily="18" charset="0"/>
                <a:cs typeface="Times New Roman" panose="02020603050405020304" pitchFamily="18" charset="0"/>
              </a:rPr>
              <a:t>Table 1: Sample patterns for 7 days of data of SENSEX, NIFTY50 and NIFTY Consumption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Freeform 3"/>
          <p:cNvSpPr/>
          <p:nvPr/>
        </p:nvSpPr>
        <p:spPr>
          <a:xfrm>
            <a:off x="16696453" y="250521"/>
            <a:ext cx="1351231" cy="1351231"/>
          </a:xfrm>
          <a:custGeom>
            <a:avLst/>
            <a:gdLst/>
            <a:ahLst/>
            <a:cxnLst/>
            <a:rect l="l" t="t" r="r" b="b"/>
            <a:pathLst>
              <a:path w="1351231" h="1351231">
                <a:moveTo>
                  <a:pt x="0" y="0"/>
                </a:moveTo>
                <a:lnTo>
                  <a:pt x="1351231" y="0"/>
                </a:lnTo>
                <a:lnTo>
                  <a:pt x="1351231" y="1351231"/>
                </a:lnTo>
                <a:lnTo>
                  <a:pt x="0" y="1351231"/>
                </a:lnTo>
                <a:lnTo>
                  <a:pt x="0" y="0"/>
                </a:lnTo>
                <a:close/>
              </a:path>
            </a:pathLst>
          </a:custGeom>
          <a:blipFill>
            <a:blip r:embed="rId3"/>
            <a:stretch>
              <a:fillRect/>
            </a:stretch>
          </a:blipFill>
        </p:spPr>
      </p:sp>
      <p:sp>
        <p:nvSpPr>
          <p:cNvPr id="4" name="Freeform 4"/>
          <p:cNvSpPr/>
          <p:nvPr/>
        </p:nvSpPr>
        <p:spPr>
          <a:xfrm>
            <a:off x="6687421" y="2177258"/>
            <a:ext cx="4913158" cy="5932485"/>
          </a:xfrm>
          <a:custGeom>
            <a:avLst/>
            <a:gdLst/>
            <a:ahLst/>
            <a:cxnLst/>
            <a:rect l="l" t="t" r="r" b="b"/>
            <a:pathLst>
              <a:path w="4913158" h="5932485">
                <a:moveTo>
                  <a:pt x="0" y="0"/>
                </a:moveTo>
                <a:lnTo>
                  <a:pt x="4913158" y="0"/>
                </a:lnTo>
                <a:lnTo>
                  <a:pt x="4913158" y="5932484"/>
                </a:lnTo>
                <a:lnTo>
                  <a:pt x="0" y="5932484"/>
                </a:lnTo>
                <a:lnTo>
                  <a:pt x="0" y="0"/>
                </a:lnTo>
                <a:close/>
              </a:path>
            </a:pathLst>
          </a:custGeom>
          <a:blipFill>
            <a:blip r:embed="rId4"/>
            <a:stretch>
              <a:fillRect/>
            </a:stretch>
          </a:blipFill>
        </p:spPr>
      </p:sp>
      <p:sp>
        <p:nvSpPr>
          <p:cNvPr id="5" name="TextBox 5"/>
          <p:cNvSpPr txBox="1"/>
          <p:nvPr/>
        </p:nvSpPr>
        <p:spPr>
          <a:xfrm>
            <a:off x="1028700" y="904875"/>
            <a:ext cx="10205598" cy="1094740"/>
          </a:xfrm>
          <a:prstGeom prst="rect">
            <a:avLst/>
          </a:prstGeom>
        </p:spPr>
        <p:txBody>
          <a:bodyPr lIns="0" tIns="0" rIns="0" bIns="0" rtlCol="0" anchor="t">
            <a:spAutoFit/>
          </a:bodyPr>
          <a:lstStyle/>
          <a:p>
            <a:pPr>
              <a:lnSpc>
                <a:spcPts val="8959"/>
              </a:lnSpc>
            </a:pPr>
            <a:r>
              <a:rPr lang="en-US" sz="6399">
                <a:solidFill>
                  <a:srgbClr val="000000"/>
                </a:solidFill>
                <a:latin typeface="Canva Sans Bold"/>
              </a:rPr>
              <a:t>2. Creating the Graph</a:t>
            </a:r>
          </a:p>
        </p:txBody>
      </p:sp>
      <p:sp>
        <p:nvSpPr>
          <p:cNvPr id="6" name="TextBox 6"/>
          <p:cNvSpPr txBox="1"/>
          <p:nvPr/>
        </p:nvSpPr>
        <p:spPr>
          <a:xfrm>
            <a:off x="2528242" y="8287386"/>
            <a:ext cx="13231516" cy="789305"/>
          </a:xfrm>
          <a:prstGeom prst="rect">
            <a:avLst/>
          </a:prstGeom>
        </p:spPr>
        <p:txBody>
          <a:bodyPr lIns="0" tIns="0" rIns="0" bIns="0" rtlCol="0" anchor="t">
            <a:spAutoFit/>
          </a:bodyPr>
          <a:lstStyle/>
          <a:p>
            <a:pPr algn="ctr">
              <a:lnSpc>
                <a:spcPts val="3219"/>
              </a:lnSpc>
            </a:pPr>
            <a:r>
              <a:rPr lang="en-US" sz="2299" dirty="0">
                <a:solidFill>
                  <a:srgbClr val="000000"/>
                </a:solidFill>
                <a:latin typeface="Times New Roman" panose="02020603050405020304" pitchFamily="18" charset="0"/>
                <a:cs typeface="Times New Roman" panose="02020603050405020304" pitchFamily="18" charset="0"/>
              </a:rPr>
              <a:t>Figure: Example Weighted pattern graph for the data mentioned in Table 1 for the first 7 days</a:t>
            </a:r>
          </a:p>
          <a:p>
            <a:pPr algn="ctr">
              <a:lnSpc>
                <a:spcPts val="3219"/>
              </a:lnSpc>
              <a:spcBef>
                <a:spcPct val="0"/>
              </a:spcBef>
            </a:pPr>
            <a:endParaRPr lang="en-US" sz="2299" dirty="0">
              <a:solidFill>
                <a:srgbClr val="000000"/>
              </a:solidFill>
              <a:latin typeface="Canva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Freeform 3"/>
          <p:cNvSpPr/>
          <p:nvPr/>
        </p:nvSpPr>
        <p:spPr>
          <a:xfrm>
            <a:off x="16696453" y="250521"/>
            <a:ext cx="1351231" cy="1351231"/>
          </a:xfrm>
          <a:custGeom>
            <a:avLst/>
            <a:gdLst/>
            <a:ahLst/>
            <a:cxnLst/>
            <a:rect l="l" t="t" r="r" b="b"/>
            <a:pathLst>
              <a:path w="1351231" h="1351231">
                <a:moveTo>
                  <a:pt x="0" y="0"/>
                </a:moveTo>
                <a:lnTo>
                  <a:pt x="1351231" y="0"/>
                </a:lnTo>
                <a:lnTo>
                  <a:pt x="1351231" y="1351231"/>
                </a:lnTo>
                <a:lnTo>
                  <a:pt x="0" y="1351231"/>
                </a:lnTo>
                <a:lnTo>
                  <a:pt x="0" y="0"/>
                </a:lnTo>
                <a:close/>
              </a:path>
            </a:pathLst>
          </a:custGeom>
          <a:blipFill>
            <a:blip r:embed="rId3"/>
            <a:stretch>
              <a:fillRect/>
            </a:stretch>
          </a:blipFill>
        </p:spPr>
      </p:sp>
      <p:sp>
        <p:nvSpPr>
          <p:cNvPr id="4" name="TextBox 4"/>
          <p:cNvSpPr txBox="1"/>
          <p:nvPr/>
        </p:nvSpPr>
        <p:spPr>
          <a:xfrm>
            <a:off x="972316" y="2955692"/>
            <a:ext cx="16343369" cy="5380990"/>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Canva Sans"/>
              </a:rPr>
              <a:t>The significance of this graph is that the denser this graph is, more is the dispersion and hence more care needs to be taken by investors while investing. Hence, we consider certain centrality measures in order to feed them as characteristics of our graph for classification on unseen data. </a:t>
            </a:r>
          </a:p>
          <a:p>
            <a:pPr>
              <a:lnSpc>
                <a:spcPts val="4759"/>
              </a:lnSpc>
            </a:pPr>
            <a:endParaRPr lang="en-US" sz="3399">
              <a:solidFill>
                <a:srgbClr val="000000"/>
              </a:solidFill>
              <a:latin typeface="Canva Sans"/>
            </a:endParaRPr>
          </a:p>
          <a:p>
            <a:pPr marL="734059" lvl="1" indent="-367030">
              <a:lnSpc>
                <a:spcPts val="4759"/>
              </a:lnSpc>
              <a:buFont typeface="Arial"/>
              <a:buChar char="•"/>
            </a:pPr>
            <a:r>
              <a:rPr lang="en-US" sz="3399">
                <a:solidFill>
                  <a:srgbClr val="000000"/>
                </a:solidFill>
                <a:latin typeface="Canva Sans"/>
              </a:rPr>
              <a:t>The measure we are considering for this research are degree centrality, strength (as described by Cao, Lin et. al.), closeness centrality and betweenness centrality. So far, we have applied the KNN algorithm for degree centrality and strength of the network. </a:t>
            </a:r>
          </a:p>
        </p:txBody>
      </p:sp>
      <p:sp>
        <p:nvSpPr>
          <p:cNvPr id="5" name="TextBox 5"/>
          <p:cNvSpPr txBox="1"/>
          <p:nvPr/>
        </p:nvSpPr>
        <p:spPr>
          <a:xfrm>
            <a:off x="1028700" y="914400"/>
            <a:ext cx="16343369" cy="1028700"/>
          </a:xfrm>
          <a:prstGeom prst="rect">
            <a:avLst/>
          </a:prstGeom>
        </p:spPr>
        <p:txBody>
          <a:bodyPr lIns="0" tIns="0" rIns="0" bIns="0" rtlCol="0" anchor="t">
            <a:spAutoFit/>
          </a:bodyPr>
          <a:lstStyle/>
          <a:p>
            <a:pPr>
              <a:lnSpc>
                <a:spcPts val="8400"/>
              </a:lnSpc>
            </a:pPr>
            <a:r>
              <a:rPr lang="en-US" sz="6000">
                <a:solidFill>
                  <a:srgbClr val="000000"/>
                </a:solidFill>
                <a:latin typeface="Canva Sans Bold"/>
              </a:rPr>
              <a:t>3. Centrality measures as input variables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Freeform 3"/>
          <p:cNvSpPr/>
          <p:nvPr/>
        </p:nvSpPr>
        <p:spPr>
          <a:xfrm>
            <a:off x="16696453" y="250521"/>
            <a:ext cx="1351231" cy="1351231"/>
          </a:xfrm>
          <a:custGeom>
            <a:avLst/>
            <a:gdLst/>
            <a:ahLst/>
            <a:cxnLst/>
            <a:rect l="l" t="t" r="r" b="b"/>
            <a:pathLst>
              <a:path w="1351231" h="1351231">
                <a:moveTo>
                  <a:pt x="0" y="0"/>
                </a:moveTo>
                <a:lnTo>
                  <a:pt x="1351231" y="0"/>
                </a:lnTo>
                <a:lnTo>
                  <a:pt x="1351231" y="1351231"/>
                </a:lnTo>
                <a:lnTo>
                  <a:pt x="0" y="1351231"/>
                </a:lnTo>
                <a:lnTo>
                  <a:pt x="0" y="0"/>
                </a:lnTo>
                <a:close/>
              </a:path>
            </a:pathLst>
          </a:custGeom>
          <a:blipFill>
            <a:blip r:embed="rId3"/>
            <a:stretch>
              <a:fillRect/>
            </a:stretch>
          </a:blipFill>
        </p:spPr>
      </p:sp>
      <p:sp>
        <p:nvSpPr>
          <p:cNvPr id="4" name="TextBox 4"/>
          <p:cNvSpPr txBox="1"/>
          <p:nvPr/>
        </p:nvSpPr>
        <p:spPr>
          <a:xfrm>
            <a:off x="915931" y="2376955"/>
            <a:ext cx="16343369" cy="8101705"/>
          </a:xfrm>
          <a:prstGeom prst="rect">
            <a:avLst/>
          </a:prstGeom>
        </p:spPr>
        <p:txBody>
          <a:bodyPr lIns="0" tIns="0" rIns="0" bIns="0" rtlCol="0" anchor="t">
            <a:spAutoFit/>
          </a:bodyPr>
          <a:lstStyle/>
          <a:p>
            <a:pPr>
              <a:lnSpc>
                <a:spcPts val="4620"/>
              </a:lnSpc>
            </a:pPr>
            <a:r>
              <a:rPr lang="en-US" sz="3300" dirty="0">
                <a:solidFill>
                  <a:srgbClr val="000000"/>
                </a:solidFill>
                <a:latin typeface="Canva Sans Bold"/>
              </a:rPr>
              <a:t>3.1 Network Average Degree Centrality</a:t>
            </a:r>
          </a:p>
          <a:p>
            <a:pPr>
              <a:lnSpc>
                <a:spcPts val="4480"/>
              </a:lnSpc>
            </a:pPr>
            <a:r>
              <a:rPr lang="en-US" sz="3200" dirty="0">
                <a:solidFill>
                  <a:srgbClr val="000000"/>
                </a:solidFill>
                <a:latin typeface="Canva Sans"/>
              </a:rPr>
              <a:t>In undirected networks, the average degree centrality of the network reflects the level of connection between one node and other nodes in the network, that is, whether one node is connected with the other nodes or not. The formula is as follows:</a:t>
            </a:r>
          </a:p>
          <a:p>
            <a:pPr>
              <a:lnSpc>
                <a:spcPts val="4620"/>
              </a:lnSpc>
            </a:pPr>
            <a:endParaRPr lang="en-US" sz="3200" dirty="0">
              <a:solidFill>
                <a:srgbClr val="000000"/>
              </a:solidFill>
              <a:latin typeface="Canva Sans"/>
            </a:endParaRPr>
          </a:p>
          <a:p>
            <a:pPr>
              <a:lnSpc>
                <a:spcPts val="4480"/>
              </a:lnSpc>
            </a:pPr>
            <a:r>
              <a:rPr lang="en-US" sz="3200" dirty="0">
                <a:solidFill>
                  <a:srgbClr val="000000"/>
                </a:solidFill>
                <a:latin typeface="Canva Sans"/>
              </a:rPr>
              <a:t>We connect the nodes in time order so that the in-degree </a:t>
            </a:r>
          </a:p>
          <a:p>
            <a:pPr>
              <a:lnSpc>
                <a:spcPts val="4480"/>
              </a:lnSpc>
            </a:pPr>
            <a:r>
              <a:rPr lang="en-US" sz="3200" dirty="0">
                <a:solidFill>
                  <a:srgbClr val="000000"/>
                </a:solidFill>
                <a:latin typeface="Canva Sans"/>
              </a:rPr>
              <a:t>and the out-degree are the same except for the first node </a:t>
            </a:r>
          </a:p>
          <a:p>
            <a:pPr>
              <a:lnSpc>
                <a:spcPts val="4480"/>
              </a:lnSpc>
            </a:pPr>
            <a:r>
              <a:rPr lang="en-US" sz="3200" dirty="0">
                <a:solidFill>
                  <a:srgbClr val="000000"/>
                </a:solidFill>
                <a:latin typeface="Canva Sans"/>
              </a:rPr>
              <a:t>and the last node. Therefore, we only select the in-degree </a:t>
            </a:r>
          </a:p>
          <a:p>
            <a:pPr>
              <a:lnSpc>
                <a:spcPts val="4480"/>
              </a:lnSpc>
            </a:pPr>
            <a:r>
              <a:rPr lang="en-US" sz="3200" dirty="0">
                <a:solidFill>
                  <a:srgbClr val="000000"/>
                </a:solidFill>
                <a:latin typeface="Canva Sans"/>
              </a:rPr>
              <a:t>for analysis, and calculate the average in-degree centrality</a:t>
            </a:r>
          </a:p>
          <a:p>
            <a:pPr>
              <a:lnSpc>
                <a:spcPts val="4480"/>
              </a:lnSpc>
            </a:pPr>
            <a:r>
              <a:rPr lang="en-US" sz="3200" dirty="0">
                <a:solidFill>
                  <a:srgbClr val="000000"/>
                </a:solidFill>
                <a:latin typeface="Canva Sans"/>
              </a:rPr>
              <a:t>as follows:</a:t>
            </a:r>
          </a:p>
          <a:p>
            <a:pPr>
              <a:lnSpc>
                <a:spcPts val="4620"/>
              </a:lnSpc>
            </a:pPr>
            <a:endParaRPr lang="en-US" sz="3200" dirty="0">
              <a:solidFill>
                <a:srgbClr val="000000"/>
              </a:solidFill>
              <a:latin typeface="Canva Sans"/>
            </a:endParaRPr>
          </a:p>
          <a:p>
            <a:pPr>
              <a:lnSpc>
                <a:spcPts val="4620"/>
              </a:lnSpc>
            </a:pPr>
            <a:endParaRPr lang="en-US" sz="3200" dirty="0">
              <a:solidFill>
                <a:srgbClr val="000000"/>
              </a:solidFill>
              <a:latin typeface="Canva Sans"/>
            </a:endParaRPr>
          </a:p>
          <a:p>
            <a:pPr>
              <a:lnSpc>
                <a:spcPts val="4620"/>
              </a:lnSpc>
            </a:pPr>
            <a:endParaRPr lang="en-US" sz="3200" dirty="0">
              <a:solidFill>
                <a:srgbClr val="000000"/>
              </a:solidFill>
              <a:latin typeface="Canva Sans"/>
            </a:endParaRPr>
          </a:p>
        </p:txBody>
      </p:sp>
      <p:sp>
        <p:nvSpPr>
          <p:cNvPr id="5" name="Freeform 5"/>
          <p:cNvSpPr/>
          <p:nvPr/>
        </p:nvSpPr>
        <p:spPr>
          <a:xfrm>
            <a:off x="13174999" y="6076579"/>
            <a:ext cx="4197069" cy="2069253"/>
          </a:xfrm>
          <a:custGeom>
            <a:avLst/>
            <a:gdLst/>
            <a:ahLst/>
            <a:cxnLst/>
            <a:rect l="l" t="t" r="r" b="b"/>
            <a:pathLst>
              <a:path w="4197069" h="2069253">
                <a:moveTo>
                  <a:pt x="0" y="0"/>
                </a:moveTo>
                <a:lnTo>
                  <a:pt x="4197070" y="0"/>
                </a:lnTo>
                <a:lnTo>
                  <a:pt x="4197070" y="2069253"/>
                </a:lnTo>
                <a:lnTo>
                  <a:pt x="0" y="2069253"/>
                </a:lnTo>
                <a:lnTo>
                  <a:pt x="0" y="0"/>
                </a:lnTo>
                <a:close/>
              </a:path>
            </a:pathLst>
          </a:custGeom>
          <a:blipFill>
            <a:blip r:embed="rId4"/>
            <a:stretch>
              <a:fillRect/>
            </a:stretch>
          </a:blipFill>
        </p:spPr>
      </p:sp>
      <p:sp>
        <p:nvSpPr>
          <p:cNvPr id="6" name="TextBox 6"/>
          <p:cNvSpPr txBox="1"/>
          <p:nvPr/>
        </p:nvSpPr>
        <p:spPr>
          <a:xfrm>
            <a:off x="1028700" y="914400"/>
            <a:ext cx="16343369" cy="1028700"/>
          </a:xfrm>
          <a:prstGeom prst="rect">
            <a:avLst/>
          </a:prstGeom>
        </p:spPr>
        <p:txBody>
          <a:bodyPr lIns="0" tIns="0" rIns="0" bIns="0" rtlCol="0" anchor="t">
            <a:spAutoFit/>
          </a:bodyPr>
          <a:lstStyle/>
          <a:p>
            <a:pPr>
              <a:lnSpc>
                <a:spcPts val="8400"/>
              </a:lnSpc>
            </a:pPr>
            <a:r>
              <a:rPr lang="en-US" sz="6000">
                <a:solidFill>
                  <a:srgbClr val="000000"/>
                </a:solidFill>
                <a:latin typeface="Canva Sans Bold"/>
              </a:rPr>
              <a:t>3. Centrality measures as input variables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Freeform 3"/>
          <p:cNvSpPr/>
          <p:nvPr/>
        </p:nvSpPr>
        <p:spPr>
          <a:xfrm>
            <a:off x="16686928" y="250521"/>
            <a:ext cx="1351231" cy="1351231"/>
          </a:xfrm>
          <a:custGeom>
            <a:avLst/>
            <a:gdLst/>
            <a:ahLst/>
            <a:cxnLst/>
            <a:rect l="l" t="t" r="r" b="b"/>
            <a:pathLst>
              <a:path w="1351231" h="1351231">
                <a:moveTo>
                  <a:pt x="0" y="0"/>
                </a:moveTo>
                <a:lnTo>
                  <a:pt x="1351231" y="0"/>
                </a:lnTo>
                <a:lnTo>
                  <a:pt x="1351231" y="1351231"/>
                </a:lnTo>
                <a:lnTo>
                  <a:pt x="0" y="1351231"/>
                </a:lnTo>
                <a:lnTo>
                  <a:pt x="0" y="0"/>
                </a:lnTo>
                <a:close/>
              </a:path>
            </a:pathLst>
          </a:custGeom>
          <a:blipFill>
            <a:blip r:embed="rId3"/>
            <a:stretch>
              <a:fillRect/>
            </a:stretch>
          </a:blipFill>
        </p:spPr>
      </p:sp>
      <p:sp>
        <p:nvSpPr>
          <p:cNvPr id="4" name="Freeform 4"/>
          <p:cNvSpPr/>
          <p:nvPr/>
        </p:nvSpPr>
        <p:spPr>
          <a:xfrm>
            <a:off x="11124860" y="2519703"/>
            <a:ext cx="4424022" cy="4424022"/>
          </a:xfrm>
          <a:custGeom>
            <a:avLst/>
            <a:gdLst/>
            <a:ahLst/>
            <a:cxnLst/>
            <a:rect l="l" t="t" r="r" b="b"/>
            <a:pathLst>
              <a:path w="4424022" h="4424022">
                <a:moveTo>
                  <a:pt x="0" y="0"/>
                </a:moveTo>
                <a:lnTo>
                  <a:pt x="4424022" y="0"/>
                </a:lnTo>
                <a:lnTo>
                  <a:pt x="4424022" y="4424022"/>
                </a:lnTo>
                <a:lnTo>
                  <a:pt x="0" y="44240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028700" y="802311"/>
            <a:ext cx="3662958" cy="1094740"/>
          </a:xfrm>
          <a:prstGeom prst="rect">
            <a:avLst/>
          </a:prstGeom>
        </p:spPr>
        <p:txBody>
          <a:bodyPr lIns="0" tIns="0" rIns="0" bIns="0" rtlCol="0" anchor="t">
            <a:spAutoFit/>
          </a:bodyPr>
          <a:lstStyle/>
          <a:p>
            <a:pPr algn="ctr">
              <a:lnSpc>
                <a:spcPts val="8959"/>
              </a:lnSpc>
            </a:pPr>
            <a:r>
              <a:rPr lang="en-US" sz="6399">
                <a:solidFill>
                  <a:srgbClr val="000000"/>
                </a:solidFill>
                <a:latin typeface="Canva Sans Bold"/>
              </a:rPr>
              <a:t>Contents</a:t>
            </a:r>
          </a:p>
        </p:txBody>
      </p:sp>
      <p:sp>
        <p:nvSpPr>
          <p:cNvPr id="6" name="TextBox 6"/>
          <p:cNvSpPr txBox="1"/>
          <p:nvPr/>
        </p:nvSpPr>
        <p:spPr>
          <a:xfrm>
            <a:off x="1028700" y="2762885"/>
            <a:ext cx="5023049" cy="5380990"/>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Canva Sans"/>
              </a:rPr>
              <a:t> Introduction</a:t>
            </a:r>
          </a:p>
          <a:p>
            <a:pPr marL="734059" lvl="1" indent="-367030">
              <a:lnSpc>
                <a:spcPts val="4759"/>
              </a:lnSpc>
              <a:buFont typeface="Arial"/>
              <a:buChar char="•"/>
            </a:pPr>
            <a:r>
              <a:rPr lang="en-US" sz="3399">
                <a:solidFill>
                  <a:srgbClr val="000000"/>
                </a:solidFill>
                <a:latin typeface="Canva Sans"/>
              </a:rPr>
              <a:t> Contributions</a:t>
            </a:r>
          </a:p>
          <a:p>
            <a:pPr marL="734059" lvl="1" indent="-367030">
              <a:lnSpc>
                <a:spcPts val="4759"/>
              </a:lnSpc>
              <a:buFont typeface="Arial"/>
              <a:buChar char="•"/>
            </a:pPr>
            <a:r>
              <a:rPr lang="en-US" sz="3399">
                <a:solidFill>
                  <a:srgbClr val="000000"/>
                </a:solidFill>
                <a:latin typeface="Canva Sans"/>
              </a:rPr>
              <a:t> Literature Survey</a:t>
            </a:r>
          </a:p>
          <a:p>
            <a:pPr marL="734059" lvl="1" indent="-367030">
              <a:lnSpc>
                <a:spcPts val="4759"/>
              </a:lnSpc>
              <a:buFont typeface="Arial"/>
              <a:buChar char="•"/>
            </a:pPr>
            <a:r>
              <a:rPr lang="en-US" sz="3399">
                <a:solidFill>
                  <a:srgbClr val="000000"/>
                </a:solidFill>
                <a:latin typeface="Canva Sans"/>
              </a:rPr>
              <a:t> Problem Statement </a:t>
            </a:r>
          </a:p>
          <a:p>
            <a:pPr marL="734059" lvl="1" indent="-367030">
              <a:lnSpc>
                <a:spcPts val="4759"/>
              </a:lnSpc>
              <a:buFont typeface="Arial"/>
              <a:buChar char="•"/>
            </a:pPr>
            <a:r>
              <a:rPr lang="en-US" sz="3399">
                <a:solidFill>
                  <a:srgbClr val="000000"/>
                </a:solidFill>
                <a:latin typeface="Canva Sans"/>
              </a:rPr>
              <a:t> Work Flow</a:t>
            </a:r>
          </a:p>
          <a:p>
            <a:pPr marL="734059" lvl="1" indent="-367030">
              <a:lnSpc>
                <a:spcPts val="4759"/>
              </a:lnSpc>
              <a:buFont typeface="Arial"/>
              <a:buChar char="•"/>
            </a:pPr>
            <a:r>
              <a:rPr lang="en-US" sz="3399">
                <a:solidFill>
                  <a:srgbClr val="000000"/>
                </a:solidFill>
                <a:latin typeface="Canva Sans"/>
              </a:rPr>
              <a:t> Dataset</a:t>
            </a:r>
          </a:p>
          <a:p>
            <a:pPr marL="734059" lvl="1" indent="-367030">
              <a:lnSpc>
                <a:spcPts val="4759"/>
              </a:lnSpc>
              <a:buFont typeface="Arial"/>
              <a:buChar char="•"/>
            </a:pPr>
            <a:r>
              <a:rPr lang="en-US" sz="3399">
                <a:solidFill>
                  <a:srgbClr val="000000"/>
                </a:solidFill>
                <a:latin typeface="Canva Sans"/>
              </a:rPr>
              <a:t> Methodology</a:t>
            </a:r>
          </a:p>
          <a:p>
            <a:pPr marL="734059" lvl="1" indent="-367030">
              <a:lnSpc>
                <a:spcPts val="4759"/>
              </a:lnSpc>
              <a:buFont typeface="Arial"/>
              <a:buChar char="•"/>
            </a:pPr>
            <a:r>
              <a:rPr lang="en-US" sz="3399">
                <a:solidFill>
                  <a:srgbClr val="000000"/>
                </a:solidFill>
                <a:latin typeface="Canva Sans"/>
              </a:rPr>
              <a:t> Future Work</a:t>
            </a:r>
          </a:p>
          <a:p>
            <a:pPr marL="734059" lvl="1" indent="-367030">
              <a:lnSpc>
                <a:spcPts val="4759"/>
              </a:lnSpc>
              <a:buFont typeface="Arial"/>
              <a:buChar char="•"/>
            </a:pPr>
            <a:r>
              <a:rPr lang="en-US" sz="3399">
                <a:solidFill>
                  <a:srgbClr val="000000"/>
                </a:solidFill>
                <a:latin typeface="Canva Sans"/>
              </a:rPr>
              <a:t> References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Freeform 3"/>
          <p:cNvSpPr/>
          <p:nvPr/>
        </p:nvSpPr>
        <p:spPr>
          <a:xfrm>
            <a:off x="16696453" y="250521"/>
            <a:ext cx="1351231" cy="1351231"/>
          </a:xfrm>
          <a:custGeom>
            <a:avLst/>
            <a:gdLst/>
            <a:ahLst/>
            <a:cxnLst/>
            <a:rect l="l" t="t" r="r" b="b"/>
            <a:pathLst>
              <a:path w="1351231" h="1351231">
                <a:moveTo>
                  <a:pt x="0" y="0"/>
                </a:moveTo>
                <a:lnTo>
                  <a:pt x="1351231" y="0"/>
                </a:lnTo>
                <a:lnTo>
                  <a:pt x="1351231" y="1351231"/>
                </a:lnTo>
                <a:lnTo>
                  <a:pt x="0" y="1351231"/>
                </a:lnTo>
                <a:lnTo>
                  <a:pt x="0" y="0"/>
                </a:lnTo>
                <a:close/>
              </a:path>
            </a:pathLst>
          </a:custGeom>
          <a:blipFill>
            <a:blip r:embed="rId3"/>
            <a:stretch>
              <a:fillRect/>
            </a:stretch>
          </a:blipFill>
        </p:spPr>
      </p:sp>
      <p:sp>
        <p:nvSpPr>
          <p:cNvPr id="4" name="Freeform 4"/>
          <p:cNvSpPr/>
          <p:nvPr/>
        </p:nvSpPr>
        <p:spPr>
          <a:xfrm>
            <a:off x="3085419" y="2217888"/>
            <a:ext cx="12229931" cy="7226778"/>
          </a:xfrm>
          <a:custGeom>
            <a:avLst/>
            <a:gdLst/>
            <a:ahLst/>
            <a:cxnLst/>
            <a:rect l="l" t="t" r="r" b="b"/>
            <a:pathLst>
              <a:path w="12229931" h="7226778">
                <a:moveTo>
                  <a:pt x="0" y="0"/>
                </a:moveTo>
                <a:lnTo>
                  <a:pt x="12229931" y="0"/>
                </a:lnTo>
                <a:lnTo>
                  <a:pt x="12229931" y="7226778"/>
                </a:lnTo>
                <a:lnTo>
                  <a:pt x="0" y="7226778"/>
                </a:lnTo>
                <a:lnTo>
                  <a:pt x="0" y="0"/>
                </a:lnTo>
                <a:close/>
              </a:path>
            </a:pathLst>
          </a:custGeom>
          <a:blipFill>
            <a:blip r:embed="rId4"/>
            <a:stretch>
              <a:fillRect/>
            </a:stretch>
          </a:blipFill>
        </p:spPr>
      </p:sp>
      <p:sp>
        <p:nvSpPr>
          <p:cNvPr id="5" name="TextBox 5"/>
          <p:cNvSpPr txBox="1"/>
          <p:nvPr/>
        </p:nvSpPr>
        <p:spPr>
          <a:xfrm>
            <a:off x="1028700" y="914400"/>
            <a:ext cx="16343369" cy="1028700"/>
          </a:xfrm>
          <a:prstGeom prst="rect">
            <a:avLst/>
          </a:prstGeom>
        </p:spPr>
        <p:txBody>
          <a:bodyPr lIns="0" tIns="0" rIns="0" bIns="0" rtlCol="0" anchor="t">
            <a:spAutoFit/>
          </a:bodyPr>
          <a:lstStyle/>
          <a:p>
            <a:pPr>
              <a:lnSpc>
                <a:spcPts val="8400"/>
              </a:lnSpc>
            </a:pPr>
            <a:r>
              <a:rPr lang="en-US" sz="6000">
                <a:solidFill>
                  <a:srgbClr val="000000"/>
                </a:solidFill>
                <a:latin typeface="Canva Sans Bold"/>
              </a:rPr>
              <a:t>3. Centrality measures as input variables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Freeform 3"/>
          <p:cNvSpPr/>
          <p:nvPr/>
        </p:nvSpPr>
        <p:spPr>
          <a:xfrm>
            <a:off x="16696453" y="250521"/>
            <a:ext cx="1351231" cy="1351231"/>
          </a:xfrm>
          <a:custGeom>
            <a:avLst/>
            <a:gdLst/>
            <a:ahLst/>
            <a:cxnLst/>
            <a:rect l="l" t="t" r="r" b="b"/>
            <a:pathLst>
              <a:path w="1351231" h="1351231">
                <a:moveTo>
                  <a:pt x="0" y="0"/>
                </a:moveTo>
                <a:lnTo>
                  <a:pt x="1351231" y="0"/>
                </a:lnTo>
                <a:lnTo>
                  <a:pt x="1351231" y="1351231"/>
                </a:lnTo>
                <a:lnTo>
                  <a:pt x="0" y="1351231"/>
                </a:lnTo>
                <a:lnTo>
                  <a:pt x="0" y="0"/>
                </a:lnTo>
                <a:close/>
              </a:path>
            </a:pathLst>
          </a:custGeom>
          <a:blipFill>
            <a:blip r:embed="rId3"/>
            <a:stretch>
              <a:fillRect/>
            </a:stretch>
          </a:blipFill>
        </p:spPr>
      </p:sp>
      <p:sp>
        <p:nvSpPr>
          <p:cNvPr id="4" name="TextBox 4"/>
          <p:cNvSpPr txBox="1"/>
          <p:nvPr/>
        </p:nvSpPr>
        <p:spPr>
          <a:xfrm>
            <a:off x="915931" y="2386480"/>
            <a:ext cx="16343369" cy="8099425"/>
          </a:xfrm>
          <a:prstGeom prst="rect">
            <a:avLst/>
          </a:prstGeom>
        </p:spPr>
        <p:txBody>
          <a:bodyPr lIns="0" tIns="0" rIns="0" bIns="0" rtlCol="0" anchor="t">
            <a:spAutoFit/>
          </a:bodyPr>
          <a:lstStyle/>
          <a:p>
            <a:pPr>
              <a:lnSpc>
                <a:spcPts val="4480"/>
              </a:lnSpc>
            </a:pPr>
            <a:r>
              <a:rPr lang="en-US" sz="3200">
                <a:solidFill>
                  <a:srgbClr val="000000"/>
                </a:solidFill>
                <a:latin typeface="Canva Sans Bold"/>
              </a:rPr>
              <a:t>3.2 Average Network Strength</a:t>
            </a:r>
          </a:p>
          <a:p>
            <a:pPr>
              <a:lnSpc>
                <a:spcPts val="4060"/>
              </a:lnSpc>
            </a:pPr>
            <a:r>
              <a:rPr lang="en-US" sz="2900">
                <a:solidFill>
                  <a:srgbClr val="000000"/>
                </a:solidFill>
                <a:latin typeface="Canva Sans"/>
              </a:rPr>
              <a:t>In a network, the strength of the connection from node to node is the weight of the directed edge from node to node. Similar to the in-degree and out-degree of the directed network, the strength of the directed weighted network can also be divided into in-strength and out-strength. In this study, we describe average out-strength as average network strength:</a:t>
            </a:r>
          </a:p>
          <a:p>
            <a:pPr>
              <a:lnSpc>
                <a:spcPts val="4200"/>
              </a:lnSpc>
            </a:pPr>
            <a:endParaRPr lang="en-US" sz="2900">
              <a:solidFill>
                <a:srgbClr val="000000"/>
              </a:solidFill>
              <a:latin typeface="Canva Sans"/>
            </a:endParaRPr>
          </a:p>
          <a:p>
            <a:pPr>
              <a:lnSpc>
                <a:spcPts val="4200"/>
              </a:lnSpc>
            </a:pPr>
            <a:r>
              <a:rPr lang="en-US" sz="3000">
                <a:solidFill>
                  <a:srgbClr val="000000"/>
                </a:solidFill>
                <a:latin typeface="Canva Sans"/>
              </a:rPr>
              <a:t>The greater the average strength of the network, the fewer the number of network nodes, the simpler the composition of the price volatility patterns, the smaller the complexity of the network, and the higher the frequency of the same node. The simpler price patterns reflect the fact that the consistency of price changes of different stocks is stronger and lasts for longer.</a:t>
            </a:r>
          </a:p>
          <a:p>
            <a:pPr>
              <a:lnSpc>
                <a:spcPts val="4480"/>
              </a:lnSpc>
            </a:pPr>
            <a:endParaRPr lang="en-US" sz="3000">
              <a:solidFill>
                <a:srgbClr val="000000"/>
              </a:solidFill>
              <a:latin typeface="Canva Sans"/>
            </a:endParaRPr>
          </a:p>
          <a:p>
            <a:pPr>
              <a:lnSpc>
                <a:spcPts val="4620"/>
              </a:lnSpc>
            </a:pPr>
            <a:endParaRPr lang="en-US" sz="3000">
              <a:solidFill>
                <a:srgbClr val="000000"/>
              </a:solidFill>
              <a:latin typeface="Canva Sans"/>
            </a:endParaRPr>
          </a:p>
          <a:p>
            <a:pPr>
              <a:lnSpc>
                <a:spcPts val="4620"/>
              </a:lnSpc>
            </a:pPr>
            <a:endParaRPr lang="en-US" sz="3000">
              <a:solidFill>
                <a:srgbClr val="000000"/>
              </a:solidFill>
              <a:latin typeface="Canva Sans"/>
            </a:endParaRPr>
          </a:p>
          <a:p>
            <a:pPr>
              <a:lnSpc>
                <a:spcPts val="4620"/>
              </a:lnSpc>
            </a:pPr>
            <a:endParaRPr lang="en-US" sz="3000">
              <a:solidFill>
                <a:srgbClr val="000000"/>
              </a:solidFill>
              <a:latin typeface="Canva Sans"/>
            </a:endParaRPr>
          </a:p>
        </p:txBody>
      </p:sp>
      <p:sp>
        <p:nvSpPr>
          <p:cNvPr id="5" name="Freeform 5"/>
          <p:cNvSpPr/>
          <p:nvPr/>
        </p:nvSpPr>
        <p:spPr>
          <a:xfrm>
            <a:off x="7115229" y="8034796"/>
            <a:ext cx="4170312" cy="1760093"/>
          </a:xfrm>
          <a:custGeom>
            <a:avLst/>
            <a:gdLst/>
            <a:ahLst/>
            <a:cxnLst/>
            <a:rect l="l" t="t" r="r" b="b"/>
            <a:pathLst>
              <a:path w="4170312" h="1760093">
                <a:moveTo>
                  <a:pt x="0" y="0"/>
                </a:moveTo>
                <a:lnTo>
                  <a:pt x="4170311" y="0"/>
                </a:lnTo>
                <a:lnTo>
                  <a:pt x="4170311" y="1760094"/>
                </a:lnTo>
                <a:lnTo>
                  <a:pt x="0" y="1760094"/>
                </a:lnTo>
                <a:lnTo>
                  <a:pt x="0" y="0"/>
                </a:lnTo>
                <a:close/>
              </a:path>
            </a:pathLst>
          </a:custGeom>
          <a:blipFill>
            <a:blip r:embed="rId4"/>
            <a:stretch>
              <a:fillRect/>
            </a:stretch>
          </a:blipFill>
        </p:spPr>
      </p:sp>
      <p:sp>
        <p:nvSpPr>
          <p:cNvPr id="6" name="TextBox 6"/>
          <p:cNvSpPr txBox="1"/>
          <p:nvPr/>
        </p:nvSpPr>
        <p:spPr>
          <a:xfrm>
            <a:off x="1028700" y="914400"/>
            <a:ext cx="16343369" cy="1028700"/>
          </a:xfrm>
          <a:prstGeom prst="rect">
            <a:avLst/>
          </a:prstGeom>
        </p:spPr>
        <p:txBody>
          <a:bodyPr lIns="0" tIns="0" rIns="0" bIns="0" rtlCol="0" anchor="t">
            <a:spAutoFit/>
          </a:bodyPr>
          <a:lstStyle/>
          <a:p>
            <a:pPr>
              <a:lnSpc>
                <a:spcPts val="8400"/>
              </a:lnSpc>
            </a:pPr>
            <a:r>
              <a:rPr lang="en-US" sz="6000">
                <a:solidFill>
                  <a:srgbClr val="000000"/>
                </a:solidFill>
                <a:latin typeface="Canva Sans Bold"/>
              </a:rPr>
              <a:t>3. Centrality measures as input variables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Freeform 3"/>
          <p:cNvSpPr/>
          <p:nvPr/>
        </p:nvSpPr>
        <p:spPr>
          <a:xfrm>
            <a:off x="16696453" y="250521"/>
            <a:ext cx="1351231" cy="1351231"/>
          </a:xfrm>
          <a:custGeom>
            <a:avLst/>
            <a:gdLst/>
            <a:ahLst/>
            <a:cxnLst/>
            <a:rect l="l" t="t" r="r" b="b"/>
            <a:pathLst>
              <a:path w="1351231" h="1351231">
                <a:moveTo>
                  <a:pt x="0" y="0"/>
                </a:moveTo>
                <a:lnTo>
                  <a:pt x="1351231" y="0"/>
                </a:lnTo>
                <a:lnTo>
                  <a:pt x="1351231" y="1351231"/>
                </a:lnTo>
                <a:lnTo>
                  <a:pt x="0" y="1351231"/>
                </a:lnTo>
                <a:lnTo>
                  <a:pt x="0" y="0"/>
                </a:lnTo>
                <a:close/>
              </a:path>
            </a:pathLst>
          </a:custGeom>
          <a:blipFill>
            <a:blip r:embed="rId3"/>
            <a:stretch>
              <a:fillRect/>
            </a:stretch>
          </a:blipFill>
        </p:spPr>
      </p:sp>
      <p:sp>
        <p:nvSpPr>
          <p:cNvPr id="4" name="Freeform 4"/>
          <p:cNvSpPr/>
          <p:nvPr/>
        </p:nvSpPr>
        <p:spPr>
          <a:xfrm>
            <a:off x="3208141" y="2210859"/>
            <a:ext cx="12340705" cy="7256914"/>
          </a:xfrm>
          <a:custGeom>
            <a:avLst/>
            <a:gdLst/>
            <a:ahLst/>
            <a:cxnLst/>
            <a:rect l="l" t="t" r="r" b="b"/>
            <a:pathLst>
              <a:path w="12340705" h="7256914">
                <a:moveTo>
                  <a:pt x="0" y="0"/>
                </a:moveTo>
                <a:lnTo>
                  <a:pt x="12340705" y="0"/>
                </a:lnTo>
                <a:lnTo>
                  <a:pt x="12340705" y="7256914"/>
                </a:lnTo>
                <a:lnTo>
                  <a:pt x="0" y="7256914"/>
                </a:lnTo>
                <a:lnTo>
                  <a:pt x="0" y="0"/>
                </a:lnTo>
                <a:close/>
              </a:path>
            </a:pathLst>
          </a:custGeom>
          <a:blipFill>
            <a:blip r:embed="rId4"/>
            <a:stretch>
              <a:fillRect/>
            </a:stretch>
          </a:blipFill>
        </p:spPr>
      </p:sp>
      <p:sp>
        <p:nvSpPr>
          <p:cNvPr id="5" name="TextBox 5"/>
          <p:cNvSpPr txBox="1"/>
          <p:nvPr/>
        </p:nvSpPr>
        <p:spPr>
          <a:xfrm>
            <a:off x="1028700" y="914400"/>
            <a:ext cx="16343369" cy="1028700"/>
          </a:xfrm>
          <a:prstGeom prst="rect">
            <a:avLst/>
          </a:prstGeom>
        </p:spPr>
        <p:txBody>
          <a:bodyPr lIns="0" tIns="0" rIns="0" bIns="0" rtlCol="0" anchor="t">
            <a:spAutoFit/>
          </a:bodyPr>
          <a:lstStyle/>
          <a:p>
            <a:pPr>
              <a:lnSpc>
                <a:spcPts val="8400"/>
              </a:lnSpc>
            </a:pPr>
            <a:r>
              <a:rPr lang="en-US" sz="6000" dirty="0">
                <a:solidFill>
                  <a:srgbClr val="000000"/>
                </a:solidFill>
                <a:latin typeface="Canva Sans Bold"/>
              </a:rPr>
              <a:t>3. Centrality measures as input variables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983A1C1A-D472-1D81-4262-D211E4156FF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txBody>
          <a:bodyPr/>
          <a:lstStyle/>
          <a:p>
            <a:pPr algn="ctr"/>
            <a:r>
              <a:rPr lang="en-US" sz="6000" dirty="0">
                <a:latin typeface="Canva Sans Bold" panose="020B0604020202020204" charset="0"/>
              </a:rPr>
              <a:t>K-Means Clustering</a:t>
            </a:r>
            <a:endParaRPr lang="en-IN" sz="6000" dirty="0">
              <a:latin typeface="Canva Sans Bold" panose="020B0604020202020204" charset="0"/>
            </a:endParaRPr>
          </a:p>
        </p:txBody>
      </p:sp>
      <p:pic>
        <p:nvPicPr>
          <p:cNvPr id="4" name="Picture 3">
            <a:extLst>
              <a:ext uri="{FF2B5EF4-FFF2-40B4-BE49-F238E27FC236}">
                <a16:creationId xmlns:a16="http://schemas.microsoft.com/office/drawing/2014/main" id="{BE7468CE-4DC0-FC58-5B54-DDFBB049DC30}"/>
              </a:ext>
            </a:extLst>
          </p:cNvPr>
          <p:cNvPicPr>
            <a:picLocks noChangeAspect="1"/>
          </p:cNvPicPr>
          <p:nvPr/>
        </p:nvPicPr>
        <p:blipFill>
          <a:blip r:embed="rId3"/>
          <a:stretch>
            <a:fillRect/>
          </a:stretch>
        </p:blipFill>
        <p:spPr>
          <a:xfrm>
            <a:off x="3925328" y="1257300"/>
            <a:ext cx="10437344" cy="7243515"/>
          </a:xfrm>
          <a:prstGeom prst="rect">
            <a:avLst/>
          </a:prstGeom>
        </p:spPr>
      </p:pic>
      <p:sp>
        <p:nvSpPr>
          <p:cNvPr id="5" name="TextBox 4">
            <a:extLst>
              <a:ext uri="{FF2B5EF4-FFF2-40B4-BE49-F238E27FC236}">
                <a16:creationId xmlns:a16="http://schemas.microsoft.com/office/drawing/2014/main" id="{B9202F85-4A30-65BA-FF8F-E52CF799578C}"/>
              </a:ext>
            </a:extLst>
          </p:cNvPr>
          <p:cNvSpPr txBox="1"/>
          <p:nvPr/>
        </p:nvSpPr>
        <p:spPr>
          <a:xfrm>
            <a:off x="1720878" y="8682360"/>
            <a:ext cx="14846244"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Figure: K-Means Clustering using two centrality measures – Average Network Strength and Average Degree Centrality</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58130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Freeform 3"/>
          <p:cNvSpPr/>
          <p:nvPr/>
        </p:nvSpPr>
        <p:spPr>
          <a:xfrm>
            <a:off x="16696453" y="250521"/>
            <a:ext cx="1351231" cy="1351231"/>
          </a:xfrm>
          <a:custGeom>
            <a:avLst/>
            <a:gdLst/>
            <a:ahLst/>
            <a:cxnLst/>
            <a:rect l="l" t="t" r="r" b="b"/>
            <a:pathLst>
              <a:path w="1351231" h="1351231">
                <a:moveTo>
                  <a:pt x="0" y="0"/>
                </a:moveTo>
                <a:lnTo>
                  <a:pt x="1351231" y="0"/>
                </a:lnTo>
                <a:lnTo>
                  <a:pt x="1351231" y="1351231"/>
                </a:lnTo>
                <a:lnTo>
                  <a:pt x="0" y="1351231"/>
                </a:lnTo>
                <a:lnTo>
                  <a:pt x="0" y="0"/>
                </a:lnTo>
                <a:close/>
              </a:path>
            </a:pathLst>
          </a:custGeom>
          <a:blipFill>
            <a:blip r:embed="rId3"/>
            <a:stretch>
              <a:fillRect/>
            </a:stretch>
          </a:blipFill>
        </p:spPr>
      </p:sp>
      <p:sp>
        <p:nvSpPr>
          <p:cNvPr id="4" name="TextBox 4"/>
          <p:cNvSpPr txBox="1"/>
          <p:nvPr/>
        </p:nvSpPr>
        <p:spPr>
          <a:xfrm>
            <a:off x="1028700" y="904875"/>
            <a:ext cx="10205598" cy="1094740"/>
          </a:xfrm>
          <a:prstGeom prst="rect">
            <a:avLst/>
          </a:prstGeom>
        </p:spPr>
        <p:txBody>
          <a:bodyPr lIns="0" tIns="0" rIns="0" bIns="0" rtlCol="0" anchor="t">
            <a:spAutoFit/>
          </a:bodyPr>
          <a:lstStyle/>
          <a:p>
            <a:pPr>
              <a:lnSpc>
                <a:spcPts val="8959"/>
              </a:lnSpc>
            </a:pPr>
            <a:r>
              <a:rPr lang="en-US" sz="6399">
                <a:solidFill>
                  <a:srgbClr val="000000"/>
                </a:solidFill>
                <a:latin typeface="Canva Sans Bold"/>
              </a:rPr>
              <a:t>Future Work</a:t>
            </a:r>
          </a:p>
        </p:txBody>
      </p:sp>
      <p:sp>
        <p:nvSpPr>
          <p:cNvPr id="5" name="TextBox 5"/>
          <p:cNvSpPr txBox="1"/>
          <p:nvPr/>
        </p:nvSpPr>
        <p:spPr>
          <a:xfrm>
            <a:off x="1028700" y="2505710"/>
            <a:ext cx="16343369" cy="7181215"/>
          </a:xfrm>
          <a:prstGeom prst="rect">
            <a:avLst/>
          </a:prstGeom>
        </p:spPr>
        <p:txBody>
          <a:bodyPr lIns="0" tIns="0" rIns="0" bIns="0" rtlCol="0" anchor="t">
            <a:spAutoFit/>
          </a:bodyPr>
          <a:lstStyle/>
          <a:p>
            <a:pPr>
              <a:lnSpc>
                <a:spcPts val="4759"/>
              </a:lnSpc>
            </a:pPr>
            <a:r>
              <a:rPr lang="en-US" sz="3399" dirty="0">
                <a:solidFill>
                  <a:srgbClr val="000000"/>
                </a:solidFill>
                <a:latin typeface="Canva Sans"/>
              </a:rPr>
              <a:t>The following are the major contributions of this research which are yet to come in the future:</a:t>
            </a:r>
          </a:p>
          <a:p>
            <a:pPr>
              <a:lnSpc>
                <a:spcPts val="4759"/>
              </a:lnSpc>
            </a:pPr>
            <a:endParaRPr lang="en-US" sz="3399" dirty="0">
              <a:solidFill>
                <a:srgbClr val="000000"/>
              </a:solidFill>
              <a:latin typeface="Canva Sans"/>
            </a:endParaRPr>
          </a:p>
          <a:p>
            <a:pPr marL="734059" lvl="1" indent="-367030">
              <a:lnSpc>
                <a:spcPts val="4759"/>
              </a:lnSpc>
              <a:buFont typeface="Arial"/>
              <a:buChar char="•"/>
            </a:pPr>
            <a:r>
              <a:rPr lang="en-US" sz="3399" dirty="0">
                <a:solidFill>
                  <a:srgbClr val="000000"/>
                </a:solidFill>
                <a:latin typeface="Canva Sans"/>
              </a:rPr>
              <a:t>Applying various classification methods including SVM, random forest, deep learning strategies including neural networks in order to compare the strategies and find out the best one. We will also consider ensemble techniques by combining multiple classification strategies together. </a:t>
            </a:r>
          </a:p>
          <a:p>
            <a:pPr>
              <a:lnSpc>
                <a:spcPts val="4759"/>
              </a:lnSpc>
            </a:pPr>
            <a:endParaRPr lang="en-US" sz="3399" dirty="0">
              <a:solidFill>
                <a:srgbClr val="000000"/>
              </a:solidFill>
              <a:latin typeface="Canva Sans"/>
            </a:endParaRPr>
          </a:p>
          <a:p>
            <a:pPr marL="734059" lvl="1" indent="-367030">
              <a:lnSpc>
                <a:spcPts val="4759"/>
              </a:lnSpc>
              <a:buFont typeface="Arial"/>
              <a:buChar char="•"/>
            </a:pPr>
            <a:r>
              <a:rPr lang="en-US" sz="3399" dirty="0">
                <a:solidFill>
                  <a:srgbClr val="000000"/>
                </a:solidFill>
                <a:latin typeface="Canva Sans"/>
              </a:rPr>
              <a:t>Currently, we worked with only two centrality measures. In the future, we will work with more centrality measures such as betweenness centrality and closeness centrality in order to increase the input variables for classification algorithms.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Freeform 3"/>
          <p:cNvSpPr/>
          <p:nvPr/>
        </p:nvSpPr>
        <p:spPr>
          <a:xfrm>
            <a:off x="16696453" y="250521"/>
            <a:ext cx="1351231" cy="1351231"/>
          </a:xfrm>
          <a:custGeom>
            <a:avLst/>
            <a:gdLst/>
            <a:ahLst/>
            <a:cxnLst/>
            <a:rect l="l" t="t" r="r" b="b"/>
            <a:pathLst>
              <a:path w="1351231" h="1351231">
                <a:moveTo>
                  <a:pt x="0" y="0"/>
                </a:moveTo>
                <a:lnTo>
                  <a:pt x="1351231" y="0"/>
                </a:lnTo>
                <a:lnTo>
                  <a:pt x="1351231" y="1351231"/>
                </a:lnTo>
                <a:lnTo>
                  <a:pt x="0" y="1351231"/>
                </a:lnTo>
                <a:lnTo>
                  <a:pt x="0" y="0"/>
                </a:lnTo>
                <a:close/>
              </a:path>
            </a:pathLst>
          </a:custGeom>
          <a:blipFill>
            <a:blip r:embed="rId3"/>
            <a:stretch>
              <a:fillRect/>
            </a:stretch>
          </a:blipFill>
        </p:spPr>
      </p:sp>
      <p:sp>
        <p:nvSpPr>
          <p:cNvPr id="4" name="TextBox 4"/>
          <p:cNvSpPr txBox="1"/>
          <p:nvPr/>
        </p:nvSpPr>
        <p:spPr>
          <a:xfrm>
            <a:off x="1028700" y="904875"/>
            <a:ext cx="10205598" cy="1094740"/>
          </a:xfrm>
          <a:prstGeom prst="rect">
            <a:avLst/>
          </a:prstGeom>
        </p:spPr>
        <p:txBody>
          <a:bodyPr lIns="0" tIns="0" rIns="0" bIns="0" rtlCol="0" anchor="t">
            <a:spAutoFit/>
          </a:bodyPr>
          <a:lstStyle/>
          <a:p>
            <a:pPr>
              <a:lnSpc>
                <a:spcPts val="8959"/>
              </a:lnSpc>
            </a:pPr>
            <a:r>
              <a:rPr lang="en-US" sz="6399">
                <a:solidFill>
                  <a:srgbClr val="000000"/>
                </a:solidFill>
                <a:latin typeface="Canva Sans Bold"/>
              </a:rPr>
              <a:t>Future Work</a:t>
            </a:r>
          </a:p>
        </p:txBody>
      </p:sp>
      <p:sp>
        <p:nvSpPr>
          <p:cNvPr id="5" name="TextBox 5"/>
          <p:cNvSpPr txBox="1"/>
          <p:nvPr/>
        </p:nvSpPr>
        <p:spPr>
          <a:xfrm>
            <a:off x="1028700" y="2505710"/>
            <a:ext cx="16343369" cy="6581140"/>
          </a:xfrm>
          <a:prstGeom prst="rect">
            <a:avLst/>
          </a:prstGeom>
        </p:spPr>
        <p:txBody>
          <a:bodyPr lIns="0" tIns="0" rIns="0" bIns="0" rtlCol="0" anchor="t">
            <a:spAutoFit/>
          </a:bodyPr>
          <a:lstStyle/>
          <a:p>
            <a:pPr>
              <a:lnSpc>
                <a:spcPts val="4759"/>
              </a:lnSpc>
            </a:pPr>
            <a:r>
              <a:rPr lang="en-US" sz="3399">
                <a:solidFill>
                  <a:srgbClr val="000000"/>
                </a:solidFill>
                <a:latin typeface="Canva Sans"/>
              </a:rPr>
              <a:t>The following are the major contributions of this research which are yet to come in the future:</a:t>
            </a:r>
          </a:p>
          <a:p>
            <a:pPr>
              <a:lnSpc>
                <a:spcPts val="4759"/>
              </a:lnSpc>
            </a:pPr>
            <a:endParaRPr lang="en-US" sz="3399">
              <a:solidFill>
                <a:srgbClr val="000000"/>
              </a:solidFill>
              <a:latin typeface="Canva Sans"/>
            </a:endParaRPr>
          </a:p>
          <a:p>
            <a:pPr marL="734059" lvl="1" indent="-367030">
              <a:lnSpc>
                <a:spcPts val="4759"/>
              </a:lnSpc>
              <a:buFont typeface="Arial"/>
              <a:buChar char="•"/>
            </a:pPr>
            <a:r>
              <a:rPr lang="en-US" sz="3399">
                <a:solidFill>
                  <a:srgbClr val="000000"/>
                </a:solidFill>
                <a:latin typeface="Canva Sans"/>
              </a:rPr>
              <a:t>We will also practically apply these machine learning techniques by using them through various investment strategies in trading simulators to better evaluate our results.</a:t>
            </a:r>
          </a:p>
          <a:p>
            <a:pPr>
              <a:lnSpc>
                <a:spcPts val="4759"/>
              </a:lnSpc>
            </a:pPr>
            <a:endParaRPr lang="en-US" sz="3399">
              <a:solidFill>
                <a:srgbClr val="000000"/>
              </a:solidFill>
              <a:latin typeface="Canva Sans"/>
            </a:endParaRPr>
          </a:p>
          <a:p>
            <a:pPr marL="734059" lvl="1" indent="-367030">
              <a:lnSpc>
                <a:spcPts val="4759"/>
              </a:lnSpc>
              <a:buFont typeface="Arial"/>
              <a:buChar char="•"/>
            </a:pPr>
            <a:r>
              <a:rPr lang="en-US" sz="3399">
                <a:solidFill>
                  <a:srgbClr val="000000"/>
                </a:solidFill>
                <a:latin typeface="Canva Sans"/>
              </a:rPr>
              <a:t>Currently, a window size of 60 days is only considered. However, graphs with other window sizes will also be considered on which these algorithms will be applied again. This will generate more results. </a:t>
            </a:r>
          </a:p>
          <a:p>
            <a:pPr>
              <a:lnSpc>
                <a:spcPts val="4759"/>
              </a:lnSpc>
            </a:pPr>
            <a:endParaRPr lang="en-US" sz="3399">
              <a:solidFill>
                <a:srgbClr val="000000"/>
              </a:solidFill>
              <a:latin typeface="Canva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Freeform 3"/>
          <p:cNvSpPr/>
          <p:nvPr/>
        </p:nvSpPr>
        <p:spPr>
          <a:xfrm>
            <a:off x="16696453" y="250521"/>
            <a:ext cx="1351231" cy="1351231"/>
          </a:xfrm>
          <a:custGeom>
            <a:avLst/>
            <a:gdLst/>
            <a:ahLst/>
            <a:cxnLst/>
            <a:rect l="l" t="t" r="r" b="b"/>
            <a:pathLst>
              <a:path w="1351231" h="1351231">
                <a:moveTo>
                  <a:pt x="0" y="0"/>
                </a:moveTo>
                <a:lnTo>
                  <a:pt x="1351231" y="0"/>
                </a:lnTo>
                <a:lnTo>
                  <a:pt x="1351231" y="1351231"/>
                </a:lnTo>
                <a:lnTo>
                  <a:pt x="0" y="1351231"/>
                </a:lnTo>
                <a:lnTo>
                  <a:pt x="0" y="0"/>
                </a:lnTo>
                <a:close/>
              </a:path>
            </a:pathLst>
          </a:custGeom>
          <a:blipFill>
            <a:blip r:embed="rId3"/>
            <a:stretch>
              <a:fillRect/>
            </a:stretch>
          </a:blipFill>
        </p:spPr>
      </p:sp>
      <p:sp>
        <p:nvSpPr>
          <p:cNvPr id="4" name="TextBox 4"/>
          <p:cNvSpPr txBox="1"/>
          <p:nvPr/>
        </p:nvSpPr>
        <p:spPr>
          <a:xfrm>
            <a:off x="1028700" y="904875"/>
            <a:ext cx="10205598" cy="1094740"/>
          </a:xfrm>
          <a:prstGeom prst="rect">
            <a:avLst/>
          </a:prstGeom>
        </p:spPr>
        <p:txBody>
          <a:bodyPr lIns="0" tIns="0" rIns="0" bIns="0" rtlCol="0" anchor="t">
            <a:spAutoFit/>
          </a:bodyPr>
          <a:lstStyle/>
          <a:p>
            <a:pPr>
              <a:lnSpc>
                <a:spcPts val="8959"/>
              </a:lnSpc>
            </a:pPr>
            <a:r>
              <a:rPr lang="en-US" sz="6399">
                <a:solidFill>
                  <a:srgbClr val="000000"/>
                </a:solidFill>
                <a:latin typeface="Canva Sans Bold"/>
              </a:rPr>
              <a:t>References</a:t>
            </a:r>
          </a:p>
        </p:txBody>
      </p:sp>
      <p:sp>
        <p:nvSpPr>
          <p:cNvPr id="5" name="TextBox 5"/>
          <p:cNvSpPr txBox="1"/>
          <p:nvPr/>
        </p:nvSpPr>
        <p:spPr>
          <a:xfrm>
            <a:off x="1028700" y="2367430"/>
            <a:ext cx="16343369" cy="7379970"/>
          </a:xfrm>
          <a:prstGeom prst="rect">
            <a:avLst/>
          </a:prstGeom>
        </p:spPr>
        <p:txBody>
          <a:bodyPr lIns="0" tIns="0" rIns="0" bIns="0" rtlCol="0" anchor="t">
            <a:spAutoFit/>
          </a:bodyPr>
          <a:lstStyle/>
          <a:p>
            <a:pPr>
              <a:lnSpc>
                <a:spcPts val="2804"/>
              </a:lnSpc>
            </a:pPr>
            <a:r>
              <a:rPr lang="en-US" sz="1699">
                <a:solidFill>
                  <a:srgbClr val="000000"/>
                </a:solidFill>
                <a:latin typeface="Canva Sans"/>
              </a:rPr>
              <a:t>[1] Lucas Lacasa, Bartolo Luque, Fernando Ballesteros, Jordi Luque and Juan Carlos Nun. From time series to complex networks: The visibility graph</a:t>
            </a:r>
          </a:p>
          <a:p>
            <a:pPr>
              <a:lnSpc>
                <a:spcPts val="2804"/>
              </a:lnSpc>
            </a:pPr>
            <a:r>
              <a:rPr lang="en-US" sz="1699">
                <a:solidFill>
                  <a:srgbClr val="000000"/>
                </a:solidFill>
                <a:latin typeface="Canva Sans"/>
              </a:rPr>
              <a:t>[2] Yung-Keun Kwon, Sung-Soon Choi and Byung-Ro Moon. Stock Prediction based on Financial Correlation. </a:t>
            </a:r>
          </a:p>
          <a:p>
            <a:pPr>
              <a:lnSpc>
                <a:spcPts val="2804"/>
              </a:lnSpc>
            </a:pPr>
            <a:r>
              <a:rPr lang="en-US" sz="1699">
                <a:solidFill>
                  <a:srgbClr val="000000"/>
                </a:solidFill>
                <a:latin typeface="Canva Sans"/>
              </a:rPr>
              <a:t>[3]  Ying Li, Hongduo Cao and Yong Tan. Novel Method of Identifying Time Series Based on Network Graphs. Department of Management Science, Business School, Sun Yat-Sen University, Guangzhou 510275, China</a:t>
            </a:r>
          </a:p>
          <a:p>
            <a:pPr>
              <a:lnSpc>
                <a:spcPts val="2804"/>
              </a:lnSpc>
            </a:pPr>
            <a:r>
              <a:rPr lang="en-US" sz="1699">
                <a:solidFill>
                  <a:srgbClr val="000000"/>
                </a:solidFill>
                <a:latin typeface="Canva Sans"/>
              </a:rPr>
              <a:t>[4] Minggang Wang, Ying Chen, Lixin Tian, Shumin Jiang, Zihao Tian, Ruijin Du. Fluctuation behaviour analysis of international crude oil and gasoline price based on complex network perspective. Accepted at Elsevier, May 2016.</a:t>
            </a:r>
          </a:p>
          <a:p>
            <a:pPr>
              <a:lnSpc>
                <a:spcPts val="2804"/>
              </a:lnSpc>
            </a:pPr>
            <a:r>
              <a:rPr lang="en-US" sz="1699">
                <a:solidFill>
                  <a:srgbClr val="000000"/>
                </a:solidFill>
                <a:latin typeface="Canva Sans"/>
              </a:rPr>
              <a:t>[5] Michel Ballings, Dirk Van den Poel, Nathalie Hespeels, Ruben Gryp. Evaluating multiple classifiers for stock price direction prediction. Accepted at Elsevier, May 2015.</a:t>
            </a:r>
          </a:p>
          <a:p>
            <a:pPr>
              <a:lnSpc>
                <a:spcPts val="2804"/>
              </a:lnSpc>
            </a:pPr>
            <a:r>
              <a:rPr lang="en-US" sz="1699">
                <a:solidFill>
                  <a:srgbClr val="000000"/>
                </a:solidFill>
                <a:latin typeface="Canva Sans"/>
              </a:rPr>
              <a:t>[6] Lamartine Almeida Teixeira, Adriano Lorena Inácio de Oliveira. A method for automatic stock trading combining technical analysis and nearest neighbour classification. Accepted at Elsevier.</a:t>
            </a:r>
          </a:p>
          <a:p>
            <a:pPr>
              <a:lnSpc>
                <a:spcPts val="2804"/>
              </a:lnSpc>
            </a:pPr>
            <a:r>
              <a:rPr lang="en-US" sz="1699">
                <a:solidFill>
                  <a:srgbClr val="000000"/>
                </a:solidFill>
                <a:latin typeface="Canva Sans"/>
              </a:rPr>
              <a:t>[7] Hongduo Cao, Tiantian Lin, Ying Li, and Hanyu Zhang. Stock Price Pattern Prediction Based on Complex Network and Machine Learning. Accepted at Wiley, May 2019</a:t>
            </a:r>
          </a:p>
          <a:p>
            <a:pPr>
              <a:lnSpc>
                <a:spcPts val="2804"/>
              </a:lnSpc>
            </a:pPr>
            <a:r>
              <a:rPr lang="en-US" sz="1699">
                <a:solidFill>
                  <a:srgbClr val="000000"/>
                </a:solidFill>
                <a:latin typeface="Canva Sans"/>
              </a:rPr>
              <a:t>[8] Arash Negahdari Kiaa, Saman Haratizadeha, Saeed Bagheri Shourakib. A hybrid supervised semi-supervised graph-based model to predict one-day ahead movement of global stock markets and commodity prices. Accepted at Expert Systems with Applications, March 2018</a:t>
            </a:r>
          </a:p>
          <a:p>
            <a:pPr>
              <a:lnSpc>
                <a:spcPts val="2804"/>
              </a:lnSpc>
            </a:pPr>
            <a:r>
              <a:rPr lang="en-US" sz="1699">
                <a:solidFill>
                  <a:srgbClr val="000000"/>
                </a:solidFill>
                <a:latin typeface="Canva Sans"/>
              </a:rPr>
              <a:t>[9] Jan Grudniewicz, Robert Slepaczuk. Application of machine learning in algorithmic investment strategies on global stock markets. Accepted at Elsevier, July 2023.</a:t>
            </a:r>
          </a:p>
          <a:p>
            <a:pPr>
              <a:lnSpc>
                <a:spcPts val="2804"/>
              </a:lnSpc>
            </a:pPr>
            <a:r>
              <a:rPr lang="en-US" sz="1699">
                <a:solidFill>
                  <a:srgbClr val="000000"/>
                </a:solidFill>
                <a:latin typeface="Canva Sans"/>
              </a:rPr>
              <a:t>[10] Tae Kyun Leea, Joon Hyung Chob, Deuk Sin Kwonb, So Young Sohnb. Global stock market investment strategies based on financial network indicators using machine learning techniques. Accepted at Expert Systems with Applications, September 2018.</a:t>
            </a:r>
          </a:p>
          <a:p>
            <a:pPr>
              <a:lnSpc>
                <a:spcPts val="2804"/>
              </a:lnSpc>
            </a:pPr>
            <a:r>
              <a:rPr lang="en-US" sz="1699">
                <a:solidFill>
                  <a:srgbClr val="000000"/>
                </a:solidFill>
                <a:latin typeface="Canva Sans"/>
              </a:rPr>
              <a:t>[11] Hussein A. Hassan Al-Tamimi, Ali Abdulla Alwan &amp; A. A. Abdel Rahman. Factors Affecting Stock Prices in the UAE Financial Markets. Accepted at Transnational Management, March, 2011.</a:t>
            </a:r>
          </a:p>
          <a:p>
            <a:pPr>
              <a:lnSpc>
                <a:spcPts val="2804"/>
              </a:lnSpc>
            </a:pPr>
            <a:endParaRPr lang="en-US" sz="1699">
              <a:solidFill>
                <a:srgbClr val="000000"/>
              </a:solidFill>
              <a:latin typeface="Canva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Freeform 3"/>
          <p:cNvSpPr/>
          <p:nvPr/>
        </p:nvSpPr>
        <p:spPr>
          <a:xfrm>
            <a:off x="-2908344" y="7196586"/>
            <a:ext cx="7586015" cy="7574362"/>
          </a:xfrm>
          <a:custGeom>
            <a:avLst/>
            <a:gdLst/>
            <a:ahLst/>
            <a:cxnLst/>
            <a:rect l="l" t="t" r="r" b="b"/>
            <a:pathLst>
              <a:path w="7586015" h="7574362">
                <a:moveTo>
                  <a:pt x="0" y="0"/>
                </a:moveTo>
                <a:lnTo>
                  <a:pt x="7586015" y="0"/>
                </a:lnTo>
                <a:lnTo>
                  <a:pt x="7586015" y="7574362"/>
                </a:lnTo>
                <a:lnTo>
                  <a:pt x="0" y="7574362"/>
                </a:lnTo>
                <a:lnTo>
                  <a:pt x="0" y="0"/>
                </a:lnTo>
                <a:close/>
              </a:path>
            </a:pathLst>
          </a:custGeom>
          <a:blipFill>
            <a:blip r:embed="rId3">
              <a:alphaModFix amt="16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3610329" y="-4483948"/>
            <a:ext cx="7586015" cy="7574362"/>
          </a:xfrm>
          <a:custGeom>
            <a:avLst/>
            <a:gdLst/>
            <a:ahLst/>
            <a:cxnLst/>
            <a:rect l="l" t="t" r="r" b="b"/>
            <a:pathLst>
              <a:path w="7586015" h="7574362">
                <a:moveTo>
                  <a:pt x="0" y="0"/>
                </a:moveTo>
                <a:lnTo>
                  <a:pt x="7586015" y="0"/>
                </a:lnTo>
                <a:lnTo>
                  <a:pt x="7586015" y="7574362"/>
                </a:lnTo>
                <a:lnTo>
                  <a:pt x="0" y="7574362"/>
                </a:lnTo>
                <a:lnTo>
                  <a:pt x="0" y="0"/>
                </a:lnTo>
                <a:close/>
              </a:path>
            </a:pathLst>
          </a:custGeom>
          <a:blipFill>
            <a:blip r:embed="rId3">
              <a:alphaModFix amt="16000"/>
              <a:extLst>
                <a:ext uri="{96DAC541-7B7A-43D3-8B79-37D633B846F1}">
                  <asvg:svgBlip xmlns:asvg="http://schemas.microsoft.com/office/drawing/2016/SVG/main" r:embed="rId4"/>
                </a:ext>
              </a:extLst>
            </a:blip>
            <a:stretch>
              <a:fillRect/>
            </a:stretch>
          </a:blipFill>
        </p:spPr>
      </p:sp>
      <p:sp>
        <p:nvSpPr>
          <p:cNvPr id="5" name="AutoShape 5"/>
          <p:cNvSpPr/>
          <p:nvPr/>
        </p:nvSpPr>
        <p:spPr>
          <a:xfrm>
            <a:off x="7319607" y="2855611"/>
            <a:ext cx="648990" cy="4575778"/>
          </a:xfrm>
          <a:prstGeom prst="rect">
            <a:avLst/>
          </a:prstGeom>
          <a:solidFill>
            <a:srgbClr val="3A855D"/>
          </a:solidFill>
        </p:spPr>
      </p:sp>
      <p:grpSp>
        <p:nvGrpSpPr>
          <p:cNvPr id="6" name="Group 6"/>
          <p:cNvGrpSpPr/>
          <p:nvPr/>
        </p:nvGrpSpPr>
        <p:grpSpPr>
          <a:xfrm>
            <a:off x="1028700" y="1028700"/>
            <a:ext cx="6519827" cy="8229600"/>
            <a:chOff x="0" y="0"/>
            <a:chExt cx="8693103" cy="10972800"/>
          </a:xfrm>
        </p:grpSpPr>
        <p:pic>
          <p:nvPicPr>
            <p:cNvPr id="7" name="Picture 7"/>
            <p:cNvPicPr>
              <a:picLocks noChangeAspect="1"/>
            </p:cNvPicPr>
            <p:nvPr/>
          </p:nvPicPr>
          <p:blipFill>
            <a:blip r:embed="rId5"/>
            <a:srcRect l="2973" r="44210"/>
            <a:stretch>
              <a:fillRect/>
            </a:stretch>
          </p:blipFill>
          <p:spPr>
            <a:xfrm>
              <a:off x="0" y="0"/>
              <a:ext cx="8693103" cy="10972800"/>
            </a:xfrm>
            <a:prstGeom prst="rect">
              <a:avLst/>
            </a:prstGeom>
          </p:spPr>
        </p:pic>
      </p:grpSp>
      <p:sp>
        <p:nvSpPr>
          <p:cNvPr id="8" name="Freeform 8"/>
          <p:cNvSpPr/>
          <p:nvPr/>
        </p:nvSpPr>
        <p:spPr>
          <a:xfrm rot="-5400000">
            <a:off x="17268827" y="8602139"/>
            <a:ext cx="1049858" cy="262464"/>
          </a:xfrm>
          <a:custGeom>
            <a:avLst/>
            <a:gdLst/>
            <a:ahLst/>
            <a:cxnLst/>
            <a:rect l="l" t="t" r="r" b="b"/>
            <a:pathLst>
              <a:path w="1049858" h="262464">
                <a:moveTo>
                  <a:pt x="0" y="0"/>
                </a:moveTo>
                <a:lnTo>
                  <a:pt x="1049858" y="0"/>
                </a:lnTo>
                <a:lnTo>
                  <a:pt x="1049858" y="262464"/>
                </a:lnTo>
                <a:lnTo>
                  <a:pt x="0" y="2624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rot="-5400000">
            <a:off x="-1593" y="1422397"/>
            <a:ext cx="1049858" cy="262464"/>
          </a:xfrm>
          <a:custGeom>
            <a:avLst/>
            <a:gdLst/>
            <a:ahLst/>
            <a:cxnLst/>
            <a:rect l="l" t="t" r="r" b="b"/>
            <a:pathLst>
              <a:path w="1049858" h="262464">
                <a:moveTo>
                  <a:pt x="0" y="0"/>
                </a:moveTo>
                <a:lnTo>
                  <a:pt x="1049858" y="0"/>
                </a:lnTo>
                <a:lnTo>
                  <a:pt x="1049858" y="262464"/>
                </a:lnTo>
                <a:lnTo>
                  <a:pt x="0" y="2624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8403551" y="4767834"/>
            <a:ext cx="6433601" cy="770382"/>
          </a:xfrm>
          <a:prstGeom prst="rect">
            <a:avLst/>
          </a:prstGeom>
        </p:spPr>
        <p:txBody>
          <a:bodyPr lIns="0" tIns="0" rIns="0" bIns="0" rtlCol="0" anchor="t">
            <a:spAutoFit/>
          </a:bodyPr>
          <a:lstStyle/>
          <a:p>
            <a:pPr>
              <a:lnSpc>
                <a:spcPts val="3024"/>
              </a:lnSpc>
              <a:spcBef>
                <a:spcPct val="0"/>
              </a:spcBef>
            </a:pPr>
            <a:r>
              <a:rPr lang="en-US" sz="2700">
                <a:solidFill>
                  <a:srgbClr val="000000"/>
                </a:solidFill>
                <a:latin typeface="Montserrat Bold"/>
              </a:rPr>
              <a:t>Any questions? We will try our best to answer.</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grpSp>
        <p:nvGrpSpPr>
          <p:cNvPr id="3" name="Group 3"/>
          <p:cNvGrpSpPr/>
          <p:nvPr/>
        </p:nvGrpSpPr>
        <p:grpSpPr>
          <a:xfrm>
            <a:off x="-1733924" y="8005370"/>
            <a:ext cx="21755848" cy="4174349"/>
            <a:chOff x="0" y="0"/>
            <a:chExt cx="7796805" cy="1495993"/>
          </a:xfrm>
        </p:grpSpPr>
        <p:sp>
          <p:nvSpPr>
            <p:cNvPr id="4" name="Freeform 4"/>
            <p:cNvSpPr/>
            <p:nvPr/>
          </p:nvSpPr>
          <p:spPr>
            <a:xfrm>
              <a:off x="0" y="0"/>
              <a:ext cx="7796805" cy="1495993"/>
            </a:xfrm>
            <a:custGeom>
              <a:avLst/>
              <a:gdLst/>
              <a:ahLst/>
              <a:cxnLst/>
              <a:rect l="l" t="t" r="r" b="b"/>
              <a:pathLst>
                <a:path w="7796805" h="1495993">
                  <a:moveTo>
                    <a:pt x="0" y="0"/>
                  </a:moveTo>
                  <a:lnTo>
                    <a:pt x="7796805" y="0"/>
                  </a:lnTo>
                  <a:lnTo>
                    <a:pt x="7796805" y="1495993"/>
                  </a:lnTo>
                  <a:lnTo>
                    <a:pt x="0" y="1495993"/>
                  </a:lnTo>
                  <a:close/>
                </a:path>
              </a:pathLst>
            </a:custGeom>
            <a:solidFill>
              <a:srgbClr val="3A855D"/>
            </a:solidFill>
          </p:spPr>
        </p:sp>
        <p:sp>
          <p:nvSpPr>
            <p:cNvPr id="5" name="TextBox 5"/>
            <p:cNvSpPr txBox="1"/>
            <p:nvPr/>
          </p:nvSpPr>
          <p:spPr>
            <a:xfrm>
              <a:off x="0" y="-28575"/>
              <a:ext cx="7796805" cy="1524568"/>
            </a:xfrm>
            <a:prstGeom prst="rect">
              <a:avLst/>
            </a:prstGeom>
          </p:spPr>
          <p:txBody>
            <a:bodyPr lIns="50800" tIns="50800" rIns="50800" bIns="50800" rtlCol="0" anchor="ctr"/>
            <a:lstStyle/>
            <a:p>
              <a:pPr algn="ctr">
                <a:lnSpc>
                  <a:spcPts val="1960"/>
                </a:lnSpc>
                <a:spcBef>
                  <a:spcPct val="0"/>
                </a:spcBef>
              </a:pPr>
              <a:endParaRPr/>
            </a:p>
          </p:txBody>
        </p:sp>
      </p:grpSp>
      <p:sp>
        <p:nvSpPr>
          <p:cNvPr id="6" name="Freeform 6"/>
          <p:cNvSpPr/>
          <p:nvPr/>
        </p:nvSpPr>
        <p:spPr>
          <a:xfrm>
            <a:off x="16914402" y="3224371"/>
            <a:ext cx="1703043" cy="2771224"/>
          </a:xfrm>
          <a:custGeom>
            <a:avLst/>
            <a:gdLst/>
            <a:ahLst/>
            <a:cxnLst/>
            <a:rect l="l" t="t" r="r" b="b"/>
            <a:pathLst>
              <a:path w="1703043" h="2771224">
                <a:moveTo>
                  <a:pt x="0" y="0"/>
                </a:moveTo>
                <a:lnTo>
                  <a:pt x="1703043" y="0"/>
                </a:lnTo>
                <a:lnTo>
                  <a:pt x="1703043" y="2771224"/>
                </a:lnTo>
                <a:lnTo>
                  <a:pt x="0" y="27712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7392287">
            <a:off x="-1104276" y="-395603"/>
            <a:ext cx="3383874" cy="2848607"/>
          </a:xfrm>
          <a:custGeom>
            <a:avLst/>
            <a:gdLst/>
            <a:ahLst/>
            <a:cxnLst/>
            <a:rect l="l" t="t" r="r" b="b"/>
            <a:pathLst>
              <a:path w="3383874" h="2848607">
                <a:moveTo>
                  <a:pt x="0" y="0"/>
                </a:moveTo>
                <a:lnTo>
                  <a:pt x="3383875" y="0"/>
                </a:lnTo>
                <a:lnTo>
                  <a:pt x="3383875" y="2848606"/>
                </a:lnTo>
                <a:lnTo>
                  <a:pt x="0" y="284860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8" name="TextBox 8"/>
          <p:cNvSpPr txBox="1"/>
          <p:nvPr/>
        </p:nvSpPr>
        <p:spPr>
          <a:xfrm>
            <a:off x="2864013" y="8978899"/>
            <a:ext cx="12559973" cy="279401"/>
          </a:xfrm>
          <a:prstGeom prst="rect">
            <a:avLst/>
          </a:prstGeom>
        </p:spPr>
        <p:txBody>
          <a:bodyPr lIns="0" tIns="0" rIns="0" bIns="0" rtlCol="0" anchor="t">
            <a:spAutoFit/>
          </a:bodyPr>
          <a:lstStyle/>
          <a:p>
            <a:pPr marL="0" lvl="0" indent="0" algn="ctr">
              <a:lnSpc>
                <a:spcPts val="1925"/>
              </a:lnSpc>
              <a:spcBef>
                <a:spcPct val="0"/>
              </a:spcBef>
            </a:pPr>
            <a:r>
              <a:rPr lang="en-US" sz="2500" spc="-205">
                <a:solidFill>
                  <a:srgbClr val="F1F0EC"/>
                </a:solidFill>
                <a:latin typeface="Open Sans"/>
              </a:rPr>
              <a:t>Presented by Adarsh Kumar, Rohit Sharma, Shubham Sharma</a:t>
            </a:r>
          </a:p>
        </p:txBody>
      </p:sp>
      <p:grpSp>
        <p:nvGrpSpPr>
          <p:cNvPr id="9" name="Group 9"/>
          <p:cNvGrpSpPr/>
          <p:nvPr/>
        </p:nvGrpSpPr>
        <p:grpSpPr>
          <a:xfrm>
            <a:off x="2804268" y="2402963"/>
            <a:ext cx="12679463" cy="2857430"/>
            <a:chOff x="0" y="0"/>
            <a:chExt cx="16905951" cy="3809907"/>
          </a:xfrm>
        </p:grpSpPr>
        <p:sp>
          <p:nvSpPr>
            <p:cNvPr id="10" name="TextBox 10"/>
            <p:cNvSpPr txBox="1"/>
            <p:nvPr/>
          </p:nvSpPr>
          <p:spPr>
            <a:xfrm>
              <a:off x="0" y="114300"/>
              <a:ext cx="16905951" cy="2743406"/>
            </a:xfrm>
            <a:prstGeom prst="rect">
              <a:avLst/>
            </a:prstGeom>
          </p:spPr>
          <p:txBody>
            <a:bodyPr lIns="0" tIns="0" rIns="0" bIns="0" rtlCol="0" anchor="t">
              <a:spAutoFit/>
            </a:bodyPr>
            <a:lstStyle/>
            <a:p>
              <a:pPr algn="ctr">
                <a:lnSpc>
                  <a:spcPts val="15767"/>
                </a:lnSpc>
              </a:pPr>
              <a:r>
                <a:rPr lang="en-US" sz="14077" spc="-492">
                  <a:solidFill>
                    <a:srgbClr val="3A855D"/>
                  </a:solidFill>
                  <a:latin typeface="Montserrat Heavy"/>
                </a:rPr>
                <a:t>THANK YOU</a:t>
              </a:r>
            </a:p>
          </p:txBody>
        </p:sp>
        <p:sp>
          <p:nvSpPr>
            <p:cNvPr id="11" name="TextBox 11"/>
            <p:cNvSpPr txBox="1"/>
            <p:nvPr/>
          </p:nvSpPr>
          <p:spPr>
            <a:xfrm>
              <a:off x="1412631" y="3212543"/>
              <a:ext cx="14080689" cy="597363"/>
            </a:xfrm>
            <a:prstGeom prst="rect">
              <a:avLst/>
            </a:prstGeom>
          </p:spPr>
          <p:txBody>
            <a:bodyPr lIns="0" tIns="0" rIns="0" bIns="0" rtlCol="0" anchor="t">
              <a:spAutoFit/>
            </a:bodyPr>
            <a:lstStyle/>
            <a:p>
              <a:pPr marL="0" lvl="0" indent="0" algn="ctr">
                <a:lnSpc>
                  <a:spcPts val="3758"/>
                </a:lnSpc>
                <a:spcBef>
                  <a:spcPct val="0"/>
                </a:spcBef>
              </a:pPr>
              <a:r>
                <a:rPr lang="en-US" sz="2665">
                  <a:solidFill>
                    <a:srgbClr val="000000"/>
                  </a:solidFill>
                  <a:latin typeface="Montserrat"/>
                </a:rPr>
                <a:t>Contact us: kumar.adarsh0042@gmail.com</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Freeform 3"/>
          <p:cNvSpPr/>
          <p:nvPr/>
        </p:nvSpPr>
        <p:spPr>
          <a:xfrm>
            <a:off x="16696453" y="250521"/>
            <a:ext cx="1351231" cy="1351231"/>
          </a:xfrm>
          <a:custGeom>
            <a:avLst/>
            <a:gdLst/>
            <a:ahLst/>
            <a:cxnLst/>
            <a:rect l="l" t="t" r="r" b="b"/>
            <a:pathLst>
              <a:path w="1351231" h="1351231">
                <a:moveTo>
                  <a:pt x="0" y="0"/>
                </a:moveTo>
                <a:lnTo>
                  <a:pt x="1351231" y="0"/>
                </a:lnTo>
                <a:lnTo>
                  <a:pt x="1351231" y="1351231"/>
                </a:lnTo>
                <a:lnTo>
                  <a:pt x="0" y="1351231"/>
                </a:lnTo>
                <a:lnTo>
                  <a:pt x="0" y="0"/>
                </a:lnTo>
                <a:close/>
              </a:path>
            </a:pathLst>
          </a:custGeom>
          <a:blipFill>
            <a:blip r:embed="rId3"/>
            <a:stretch>
              <a:fillRect/>
            </a:stretch>
          </a:blipFill>
        </p:spPr>
      </p:sp>
      <p:sp>
        <p:nvSpPr>
          <p:cNvPr id="4" name="TextBox 4"/>
          <p:cNvSpPr txBox="1"/>
          <p:nvPr/>
        </p:nvSpPr>
        <p:spPr>
          <a:xfrm>
            <a:off x="1028700" y="2762885"/>
            <a:ext cx="16230600" cy="6581140"/>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Canva Sans"/>
              </a:rPr>
              <a:t>Stock market prediction has become a distinct field of research. Traditionally, market studies focused on manual data analysis and pattern identification in price fluctuations to forecast future market behavior. </a:t>
            </a:r>
          </a:p>
          <a:p>
            <a:pPr>
              <a:lnSpc>
                <a:spcPts val="4759"/>
              </a:lnSpc>
            </a:pPr>
            <a:endParaRPr lang="en-US" sz="3399">
              <a:solidFill>
                <a:srgbClr val="000000"/>
              </a:solidFill>
              <a:latin typeface="Canva Sans"/>
            </a:endParaRPr>
          </a:p>
          <a:p>
            <a:pPr marL="734059" lvl="1" indent="-367030">
              <a:lnSpc>
                <a:spcPts val="4759"/>
              </a:lnSpc>
              <a:buFont typeface="Arial"/>
              <a:buChar char="•"/>
            </a:pPr>
            <a:r>
              <a:rPr lang="en-US" sz="3399">
                <a:solidFill>
                  <a:srgbClr val="000000"/>
                </a:solidFill>
                <a:latin typeface="Canva Sans"/>
              </a:rPr>
              <a:t>However, the introduction of artificial intelligence has revolutionized this approach. </a:t>
            </a:r>
          </a:p>
          <a:p>
            <a:pPr>
              <a:lnSpc>
                <a:spcPts val="4759"/>
              </a:lnSpc>
            </a:pPr>
            <a:endParaRPr lang="en-US" sz="3399">
              <a:solidFill>
                <a:srgbClr val="000000"/>
              </a:solidFill>
              <a:latin typeface="Canva Sans"/>
            </a:endParaRPr>
          </a:p>
          <a:p>
            <a:pPr marL="734059" lvl="1" indent="-367030">
              <a:lnSpc>
                <a:spcPts val="4759"/>
              </a:lnSpc>
              <a:buFont typeface="Arial"/>
              <a:buChar char="•"/>
            </a:pPr>
            <a:r>
              <a:rPr lang="en-US" sz="3399">
                <a:solidFill>
                  <a:srgbClr val="000000"/>
                </a:solidFill>
                <a:latin typeface="Canva Sans"/>
              </a:rPr>
              <a:t>While applying machine learning and deep learning techniques to stock prices may seem straightforward, the manner in which they are applied can greatly influence the results.</a:t>
            </a:r>
          </a:p>
          <a:p>
            <a:pPr>
              <a:lnSpc>
                <a:spcPts val="4759"/>
              </a:lnSpc>
            </a:pPr>
            <a:endParaRPr lang="en-US" sz="3399">
              <a:solidFill>
                <a:srgbClr val="000000"/>
              </a:solidFill>
              <a:latin typeface="Canva Sans"/>
            </a:endParaRPr>
          </a:p>
        </p:txBody>
      </p:sp>
      <p:sp>
        <p:nvSpPr>
          <p:cNvPr id="5" name="TextBox 5"/>
          <p:cNvSpPr txBox="1"/>
          <p:nvPr/>
        </p:nvSpPr>
        <p:spPr>
          <a:xfrm>
            <a:off x="1028700" y="904875"/>
            <a:ext cx="5050334" cy="1094740"/>
          </a:xfrm>
          <a:prstGeom prst="rect">
            <a:avLst/>
          </a:prstGeom>
        </p:spPr>
        <p:txBody>
          <a:bodyPr lIns="0" tIns="0" rIns="0" bIns="0" rtlCol="0" anchor="t">
            <a:spAutoFit/>
          </a:bodyPr>
          <a:lstStyle/>
          <a:p>
            <a:pPr algn="ctr">
              <a:lnSpc>
                <a:spcPts val="8959"/>
              </a:lnSpc>
            </a:pPr>
            <a:r>
              <a:rPr lang="en-US" sz="6399">
                <a:solidFill>
                  <a:srgbClr val="000000"/>
                </a:solidFill>
                <a:latin typeface="Canva Sans Bold"/>
              </a:rPr>
              <a:t>Introduction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Freeform 3"/>
          <p:cNvSpPr/>
          <p:nvPr/>
        </p:nvSpPr>
        <p:spPr>
          <a:xfrm>
            <a:off x="16696453" y="250521"/>
            <a:ext cx="1351231" cy="1351231"/>
          </a:xfrm>
          <a:custGeom>
            <a:avLst/>
            <a:gdLst/>
            <a:ahLst/>
            <a:cxnLst/>
            <a:rect l="l" t="t" r="r" b="b"/>
            <a:pathLst>
              <a:path w="1351231" h="1351231">
                <a:moveTo>
                  <a:pt x="0" y="0"/>
                </a:moveTo>
                <a:lnTo>
                  <a:pt x="1351231" y="0"/>
                </a:lnTo>
                <a:lnTo>
                  <a:pt x="1351231" y="1351231"/>
                </a:lnTo>
                <a:lnTo>
                  <a:pt x="0" y="1351231"/>
                </a:lnTo>
                <a:lnTo>
                  <a:pt x="0" y="0"/>
                </a:lnTo>
                <a:close/>
              </a:path>
            </a:pathLst>
          </a:custGeom>
          <a:blipFill>
            <a:blip r:embed="rId3"/>
            <a:stretch>
              <a:fillRect/>
            </a:stretch>
          </a:blipFill>
        </p:spPr>
      </p:sp>
      <p:sp>
        <p:nvSpPr>
          <p:cNvPr id="4" name="TextBox 4"/>
          <p:cNvSpPr txBox="1"/>
          <p:nvPr/>
        </p:nvSpPr>
        <p:spPr>
          <a:xfrm>
            <a:off x="1028700" y="2762885"/>
            <a:ext cx="16230600" cy="6581140"/>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Canva Sans"/>
              </a:rPr>
              <a:t>The research area in which we are going to delve is that of graphs and networks.</a:t>
            </a:r>
          </a:p>
          <a:p>
            <a:pPr>
              <a:lnSpc>
                <a:spcPts val="4759"/>
              </a:lnSpc>
            </a:pPr>
            <a:r>
              <a:rPr lang="en-US" sz="3399">
                <a:solidFill>
                  <a:srgbClr val="000000"/>
                </a:solidFill>
                <a:latin typeface="Canva Sans"/>
              </a:rPr>
              <a:t> </a:t>
            </a:r>
          </a:p>
          <a:p>
            <a:pPr marL="734059" lvl="1" indent="-367030">
              <a:lnSpc>
                <a:spcPts val="4759"/>
              </a:lnSpc>
              <a:buFont typeface="Arial"/>
              <a:buChar char="•"/>
            </a:pPr>
            <a:r>
              <a:rPr lang="en-US" sz="3399">
                <a:solidFill>
                  <a:srgbClr val="000000"/>
                </a:solidFill>
                <a:latin typeface="Canva Sans"/>
              </a:rPr>
              <a:t>The research in this domain is interesting in the sense that people find general classification strategies to be much more effective in terms of stock market. </a:t>
            </a:r>
          </a:p>
          <a:p>
            <a:pPr>
              <a:lnSpc>
                <a:spcPts val="4759"/>
              </a:lnSpc>
            </a:pPr>
            <a:endParaRPr lang="en-US" sz="3399">
              <a:solidFill>
                <a:srgbClr val="000000"/>
              </a:solidFill>
              <a:latin typeface="Canva Sans"/>
            </a:endParaRPr>
          </a:p>
          <a:p>
            <a:pPr marL="734059" lvl="1" indent="-367030">
              <a:lnSpc>
                <a:spcPts val="4759"/>
              </a:lnSpc>
              <a:buFont typeface="Arial"/>
              <a:buChar char="•"/>
            </a:pPr>
            <a:r>
              <a:rPr lang="en-US" sz="3399">
                <a:solidFill>
                  <a:srgbClr val="000000"/>
                </a:solidFill>
                <a:latin typeface="Canva Sans"/>
              </a:rPr>
              <a:t>The motivation behind our study is not to accurately predict the stock market for next few days but rather predict the behavior which it “might” show in the near future based on historical data. </a:t>
            </a:r>
          </a:p>
          <a:p>
            <a:pPr>
              <a:lnSpc>
                <a:spcPts val="4759"/>
              </a:lnSpc>
            </a:pPr>
            <a:endParaRPr lang="en-US" sz="3399">
              <a:solidFill>
                <a:srgbClr val="000000"/>
              </a:solidFill>
              <a:latin typeface="Canva Sans"/>
            </a:endParaRPr>
          </a:p>
        </p:txBody>
      </p:sp>
      <p:sp>
        <p:nvSpPr>
          <p:cNvPr id="5" name="TextBox 5"/>
          <p:cNvSpPr txBox="1"/>
          <p:nvPr/>
        </p:nvSpPr>
        <p:spPr>
          <a:xfrm>
            <a:off x="1028700" y="904875"/>
            <a:ext cx="5050334" cy="1094740"/>
          </a:xfrm>
          <a:prstGeom prst="rect">
            <a:avLst/>
          </a:prstGeom>
        </p:spPr>
        <p:txBody>
          <a:bodyPr lIns="0" tIns="0" rIns="0" bIns="0" rtlCol="0" anchor="t">
            <a:spAutoFit/>
          </a:bodyPr>
          <a:lstStyle/>
          <a:p>
            <a:pPr algn="ctr">
              <a:lnSpc>
                <a:spcPts val="8959"/>
              </a:lnSpc>
            </a:pPr>
            <a:r>
              <a:rPr lang="en-US" sz="6399">
                <a:solidFill>
                  <a:srgbClr val="000000"/>
                </a:solidFill>
                <a:latin typeface="Canva Sans Bold"/>
              </a:rPr>
              <a:t>Introduction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Freeform 3"/>
          <p:cNvSpPr/>
          <p:nvPr/>
        </p:nvSpPr>
        <p:spPr>
          <a:xfrm>
            <a:off x="16696453" y="250521"/>
            <a:ext cx="1351231" cy="1351231"/>
          </a:xfrm>
          <a:custGeom>
            <a:avLst/>
            <a:gdLst/>
            <a:ahLst/>
            <a:cxnLst/>
            <a:rect l="l" t="t" r="r" b="b"/>
            <a:pathLst>
              <a:path w="1351231" h="1351231">
                <a:moveTo>
                  <a:pt x="0" y="0"/>
                </a:moveTo>
                <a:lnTo>
                  <a:pt x="1351231" y="0"/>
                </a:lnTo>
                <a:lnTo>
                  <a:pt x="1351231" y="1351231"/>
                </a:lnTo>
                <a:lnTo>
                  <a:pt x="0" y="1351231"/>
                </a:lnTo>
                <a:lnTo>
                  <a:pt x="0" y="0"/>
                </a:lnTo>
                <a:close/>
              </a:path>
            </a:pathLst>
          </a:custGeom>
          <a:blipFill>
            <a:blip r:embed="rId3"/>
            <a:stretch>
              <a:fillRect/>
            </a:stretch>
          </a:blipFill>
        </p:spPr>
      </p:sp>
      <p:sp>
        <p:nvSpPr>
          <p:cNvPr id="4" name="TextBox 4"/>
          <p:cNvSpPr txBox="1"/>
          <p:nvPr/>
        </p:nvSpPr>
        <p:spPr>
          <a:xfrm>
            <a:off x="972316" y="2869565"/>
            <a:ext cx="16343369" cy="5380990"/>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Canva Sans"/>
              </a:rPr>
              <a:t>This becomes a classification task as one needs to only consider whether the market will go up or down. </a:t>
            </a:r>
          </a:p>
          <a:p>
            <a:pPr>
              <a:lnSpc>
                <a:spcPts val="4759"/>
              </a:lnSpc>
            </a:pPr>
            <a:endParaRPr lang="en-US" sz="3399">
              <a:solidFill>
                <a:srgbClr val="000000"/>
              </a:solidFill>
              <a:latin typeface="Canva Sans"/>
            </a:endParaRPr>
          </a:p>
          <a:p>
            <a:pPr marL="734059" lvl="1" indent="-367030">
              <a:lnSpc>
                <a:spcPts val="4759"/>
              </a:lnSpc>
              <a:buFont typeface="Arial"/>
              <a:buChar char="•"/>
            </a:pPr>
            <a:r>
              <a:rPr lang="en-US" sz="3399">
                <a:solidFill>
                  <a:srgbClr val="000000"/>
                </a:solidFill>
                <a:latin typeface="Canva Sans"/>
              </a:rPr>
              <a:t>The best parameter to consider in this regard is the volatility parameter which calculates the dispersion of share price values. </a:t>
            </a:r>
          </a:p>
          <a:p>
            <a:pPr>
              <a:lnSpc>
                <a:spcPts val="4759"/>
              </a:lnSpc>
            </a:pPr>
            <a:endParaRPr lang="en-US" sz="3399">
              <a:solidFill>
                <a:srgbClr val="000000"/>
              </a:solidFill>
              <a:latin typeface="Canva Sans"/>
            </a:endParaRPr>
          </a:p>
          <a:p>
            <a:pPr marL="734059" lvl="1" indent="-367030">
              <a:lnSpc>
                <a:spcPts val="4759"/>
              </a:lnSpc>
              <a:buFont typeface="Arial"/>
              <a:buChar char="•"/>
            </a:pPr>
            <a:r>
              <a:rPr lang="en-US" sz="3399">
                <a:solidFill>
                  <a:srgbClr val="000000"/>
                </a:solidFill>
                <a:latin typeface="Canva Sans"/>
              </a:rPr>
              <a:t>It is going to be the center of this study and will significantly affect the results. </a:t>
            </a:r>
          </a:p>
          <a:p>
            <a:pPr>
              <a:lnSpc>
                <a:spcPts val="4759"/>
              </a:lnSpc>
            </a:pPr>
            <a:endParaRPr lang="en-US" sz="3399">
              <a:solidFill>
                <a:srgbClr val="000000"/>
              </a:solidFill>
              <a:latin typeface="Canva Sans"/>
            </a:endParaRPr>
          </a:p>
        </p:txBody>
      </p:sp>
      <p:sp>
        <p:nvSpPr>
          <p:cNvPr id="5" name="TextBox 5"/>
          <p:cNvSpPr txBox="1"/>
          <p:nvPr/>
        </p:nvSpPr>
        <p:spPr>
          <a:xfrm>
            <a:off x="1028700" y="904875"/>
            <a:ext cx="5050334" cy="1094740"/>
          </a:xfrm>
          <a:prstGeom prst="rect">
            <a:avLst/>
          </a:prstGeom>
        </p:spPr>
        <p:txBody>
          <a:bodyPr lIns="0" tIns="0" rIns="0" bIns="0" rtlCol="0" anchor="t">
            <a:spAutoFit/>
          </a:bodyPr>
          <a:lstStyle/>
          <a:p>
            <a:pPr algn="ctr">
              <a:lnSpc>
                <a:spcPts val="8959"/>
              </a:lnSpc>
            </a:pPr>
            <a:r>
              <a:rPr lang="en-US" sz="6399">
                <a:solidFill>
                  <a:srgbClr val="000000"/>
                </a:solidFill>
                <a:latin typeface="Canva Sans Bold"/>
              </a:rPr>
              <a:t>Introduction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Freeform 3"/>
          <p:cNvSpPr/>
          <p:nvPr/>
        </p:nvSpPr>
        <p:spPr>
          <a:xfrm>
            <a:off x="16696453" y="250521"/>
            <a:ext cx="1351231" cy="1351231"/>
          </a:xfrm>
          <a:custGeom>
            <a:avLst/>
            <a:gdLst/>
            <a:ahLst/>
            <a:cxnLst/>
            <a:rect l="l" t="t" r="r" b="b"/>
            <a:pathLst>
              <a:path w="1351231" h="1351231">
                <a:moveTo>
                  <a:pt x="0" y="0"/>
                </a:moveTo>
                <a:lnTo>
                  <a:pt x="1351231" y="0"/>
                </a:lnTo>
                <a:lnTo>
                  <a:pt x="1351231" y="1351231"/>
                </a:lnTo>
                <a:lnTo>
                  <a:pt x="0" y="1351231"/>
                </a:lnTo>
                <a:lnTo>
                  <a:pt x="0" y="0"/>
                </a:lnTo>
                <a:close/>
              </a:path>
            </a:pathLst>
          </a:custGeom>
          <a:blipFill>
            <a:blip r:embed="rId3"/>
            <a:stretch>
              <a:fillRect/>
            </a:stretch>
          </a:blipFill>
        </p:spPr>
      </p:sp>
      <p:sp>
        <p:nvSpPr>
          <p:cNvPr id="4" name="TextBox 4"/>
          <p:cNvSpPr txBox="1"/>
          <p:nvPr/>
        </p:nvSpPr>
        <p:spPr>
          <a:xfrm>
            <a:off x="1028700" y="3119730"/>
            <a:ext cx="16343369" cy="5047216"/>
          </a:xfrm>
          <a:prstGeom prst="rect">
            <a:avLst/>
          </a:prstGeom>
        </p:spPr>
        <p:txBody>
          <a:bodyPr lIns="0" tIns="0" rIns="0" bIns="0" rtlCol="0" anchor="t">
            <a:spAutoFit/>
          </a:bodyPr>
          <a:lstStyle/>
          <a:p>
            <a:pPr>
              <a:lnSpc>
                <a:spcPts val="4759"/>
              </a:lnSpc>
            </a:pPr>
            <a:r>
              <a:rPr lang="en-US" sz="3399" dirty="0">
                <a:solidFill>
                  <a:srgbClr val="000000"/>
                </a:solidFill>
                <a:latin typeface="Canva Sans"/>
              </a:rPr>
              <a:t>The major contributions of this research include– </a:t>
            </a:r>
          </a:p>
          <a:p>
            <a:pPr>
              <a:lnSpc>
                <a:spcPts val="4759"/>
              </a:lnSpc>
            </a:pPr>
            <a:endParaRPr lang="en-US" sz="3399" dirty="0">
              <a:solidFill>
                <a:srgbClr val="000000"/>
              </a:solidFill>
              <a:latin typeface="Canva Sans"/>
            </a:endParaRPr>
          </a:p>
          <a:p>
            <a:pPr marL="342900" lvl="0" indent="-342900" algn="just">
              <a:lnSpc>
                <a:spcPct val="150000"/>
              </a:lnSpc>
              <a:buFont typeface="Symbol" panose="05050102010706020507" pitchFamily="18" charset="2"/>
              <a:buChar char=""/>
            </a:pPr>
            <a:r>
              <a:rPr lang="en-IN" sz="3400" kern="0" dirty="0">
                <a:effectLst/>
                <a:latin typeface="Canva Sans" panose="020B0604020202020204" charset="0"/>
                <a:ea typeface="Calibri" panose="020F0502020204030204" pitchFamily="34" charset="0"/>
                <a:cs typeface="Times New Roman" panose="02020603050405020304" pitchFamily="18" charset="0"/>
              </a:rPr>
              <a:t>To experiment with various classification techniques in machine learning to predict the pattern in which the market will behave.</a:t>
            </a:r>
            <a:endParaRPr lang="en-IN" sz="3400" kern="100" dirty="0">
              <a:effectLst/>
              <a:latin typeface="Canva Sans" panose="020B060402020202020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IN" sz="3400" kern="0" dirty="0">
                <a:effectLst/>
                <a:latin typeface="Canva Sans" panose="020B0604020202020204" charset="0"/>
                <a:ea typeface="Calibri" panose="020F0502020204030204" pitchFamily="34" charset="0"/>
                <a:cs typeface="Times New Roman" panose="02020603050405020304" pitchFamily="18" charset="0"/>
              </a:rPr>
              <a:t>To have two separate classification methods, one to predict the pattern for a particular day and one to predict the behaviour of the entire graph.</a:t>
            </a:r>
            <a:endParaRPr lang="en-IN" sz="3400" kern="100" dirty="0">
              <a:effectLst/>
              <a:latin typeface="Canva Sans" panose="020B0604020202020204" charset="0"/>
              <a:ea typeface="Calibri" panose="020F0502020204030204" pitchFamily="34" charset="0"/>
              <a:cs typeface="Times New Roman" panose="02020603050405020304" pitchFamily="18" charset="0"/>
            </a:endParaRPr>
          </a:p>
          <a:p>
            <a:pPr>
              <a:lnSpc>
                <a:spcPts val="4759"/>
              </a:lnSpc>
            </a:pPr>
            <a:endParaRPr lang="en-US" sz="3399" dirty="0">
              <a:solidFill>
                <a:srgbClr val="000000"/>
              </a:solidFill>
              <a:latin typeface="Canva Sans"/>
            </a:endParaRPr>
          </a:p>
        </p:txBody>
      </p:sp>
      <p:sp>
        <p:nvSpPr>
          <p:cNvPr id="5" name="TextBox 5"/>
          <p:cNvSpPr txBox="1"/>
          <p:nvPr/>
        </p:nvSpPr>
        <p:spPr>
          <a:xfrm>
            <a:off x="783282" y="904875"/>
            <a:ext cx="5541169" cy="1094740"/>
          </a:xfrm>
          <a:prstGeom prst="rect">
            <a:avLst/>
          </a:prstGeom>
        </p:spPr>
        <p:txBody>
          <a:bodyPr lIns="0" tIns="0" rIns="0" bIns="0" rtlCol="0" anchor="t">
            <a:spAutoFit/>
          </a:bodyPr>
          <a:lstStyle/>
          <a:p>
            <a:pPr algn="ctr">
              <a:lnSpc>
                <a:spcPts val="8959"/>
              </a:lnSpc>
            </a:pPr>
            <a:r>
              <a:rPr lang="en-US" sz="6399">
                <a:solidFill>
                  <a:srgbClr val="000000"/>
                </a:solidFill>
                <a:latin typeface="Canva Sans Bold"/>
              </a:rPr>
              <a:t>Contributions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Freeform 3"/>
          <p:cNvSpPr/>
          <p:nvPr/>
        </p:nvSpPr>
        <p:spPr>
          <a:xfrm>
            <a:off x="16696453" y="250521"/>
            <a:ext cx="1351231" cy="1351231"/>
          </a:xfrm>
          <a:custGeom>
            <a:avLst/>
            <a:gdLst/>
            <a:ahLst/>
            <a:cxnLst/>
            <a:rect l="l" t="t" r="r" b="b"/>
            <a:pathLst>
              <a:path w="1351231" h="1351231">
                <a:moveTo>
                  <a:pt x="0" y="0"/>
                </a:moveTo>
                <a:lnTo>
                  <a:pt x="1351231" y="0"/>
                </a:lnTo>
                <a:lnTo>
                  <a:pt x="1351231" y="1351231"/>
                </a:lnTo>
                <a:lnTo>
                  <a:pt x="0" y="1351231"/>
                </a:lnTo>
                <a:lnTo>
                  <a:pt x="0" y="0"/>
                </a:lnTo>
                <a:close/>
              </a:path>
            </a:pathLst>
          </a:custGeom>
          <a:blipFill>
            <a:blip r:embed="rId3"/>
            <a:stretch>
              <a:fillRect/>
            </a:stretch>
          </a:blipFill>
        </p:spPr>
      </p:sp>
      <p:graphicFrame>
        <p:nvGraphicFramePr>
          <p:cNvPr id="4" name="Table 4"/>
          <p:cNvGraphicFramePr>
            <a:graphicFrameLocks noGrp="1"/>
          </p:cNvGraphicFramePr>
          <p:nvPr/>
        </p:nvGraphicFramePr>
        <p:xfrm>
          <a:off x="1028700" y="2321356"/>
          <a:ext cx="16516350" cy="7400925"/>
        </p:xfrm>
        <a:graphic>
          <a:graphicData uri="http://schemas.openxmlformats.org/drawingml/2006/table">
            <a:tbl>
              <a:tblPr/>
              <a:tblGrid>
                <a:gridCol w="1170431">
                  <a:extLst>
                    <a:ext uri="{9D8B030D-6E8A-4147-A177-3AD203B41FA5}">
                      <a16:colId xmlns:a16="http://schemas.microsoft.com/office/drawing/2014/main" val="20000"/>
                    </a:ext>
                  </a:extLst>
                </a:gridCol>
                <a:gridCol w="2626797">
                  <a:extLst>
                    <a:ext uri="{9D8B030D-6E8A-4147-A177-3AD203B41FA5}">
                      <a16:colId xmlns:a16="http://schemas.microsoft.com/office/drawing/2014/main" val="20001"/>
                    </a:ext>
                  </a:extLst>
                </a:gridCol>
                <a:gridCol w="2140394">
                  <a:extLst>
                    <a:ext uri="{9D8B030D-6E8A-4147-A177-3AD203B41FA5}">
                      <a16:colId xmlns:a16="http://schemas.microsoft.com/office/drawing/2014/main" val="20002"/>
                    </a:ext>
                  </a:extLst>
                </a:gridCol>
                <a:gridCol w="8379688">
                  <a:extLst>
                    <a:ext uri="{9D8B030D-6E8A-4147-A177-3AD203B41FA5}">
                      <a16:colId xmlns:a16="http://schemas.microsoft.com/office/drawing/2014/main" val="20003"/>
                    </a:ext>
                  </a:extLst>
                </a:gridCol>
                <a:gridCol w="2199040">
                  <a:extLst>
                    <a:ext uri="{9D8B030D-6E8A-4147-A177-3AD203B41FA5}">
                      <a16:colId xmlns:a16="http://schemas.microsoft.com/office/drawing/2014/main" val="20004"/>
                    </a:ext>
                  </a:extLst>
                </a:gridCol>
              </a:tblGrid>
              <a:tr h="1024449">
                <a:tc>
                  <a:txBody>
                    <a:bodyPr/>
                    <a:lstStyle/>
                    <a:p>
                      <a:pPr algn="ctr">
                        <a:lnSpc>
                          <a:spcPts val="3359"/>
                        </a:lnSpc>
                        <a:defRPr/>
                      </a:pPr>
                      <a:r>
                        <a:rPr lang="en-US" sz="2400">
                          <a:solidFill>
                            <a:srgbClr val="000000"/>
                          </a:solidFill>
                          <a:latin typeface="Canva Sans Bold"/>
                        </a:rPr>
                        <a:t>S.No</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359"/>
                        </a:lnSpc>
                        <a:defRPr/>
                      </a:pPr>
                      <a:r>
                        <a:rPr lang="en-US" sz="2400">
                          <a:solidFill>
                            <a:srgbClr val="000000"/>
                          </a:solidFill>
                          <a:latin typeface="Canva Sans Bold"/>
                        </a:rPr>
                        <a:t>Title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359"/>
                        </a:lnSpc>
                        <a:defRPr/>
                      </a:pPr>
                      <a:r>
                        <a:rPr lang="en-US" sz="2400">
                          <a:solidFill>
                            <a:srgbClr val="000000"/>
                          </a:solidFill>
                          <a:latin typeface="Canva Sans Bold"/>
                        </a:rPr>
                        <a:t>Author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359"/>
                        </a:lnSpc>
                        <a:defRPr/>
                      </a:pPr>
                      <a:r>
                        <a:rPr lang="en-US" sz="2400">
                          <a:solidFill>
                            <a:srgbClr val="000000"/>
                          </a:solidFill>
                          <a:latin typeface="Canva Sans Bold"/>
                        </a:rPr>
                        <a:t>Description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359"/>
                        </a:lnSpc>
                        <a:defRPr/>
                      </a:pPr>
                      <a:r>
                        <a:rPr lang="en-US" sz="2400">
                          <a:solidFill>
                            <a:srgbClr val="000000"/>
                          </a:solidFill>
                          <a:latin typeface="Canva Sans Bold"/>
                        </a:rPr>
                        <a:t>Technology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570183">
                <a:tc>
                  <a:txBody>
                    <a:bodyPr/>
                    <a:lstStyle/>
                    <a:p>
                      <a:pPr algn="ctr">
                        <a:lnSpc>
                          <a:spcPts val="2239"/>
                        </a:lnSpc>
                        <a:defRPr/>
                      </a:pPr>
                      <a:r>
                        <a:rPr lang="en-US" sz="1599">
                          <a:solidFill>
                            <a:srgbClr val="000000"/>
                          </a:solidFill>
                          <a:latin typeface="Canva Sans"/>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239"/>
                        </a:lnSpc>
                        <a:defRPr/>
                      </a:pPr>
                      <a:r>
                        <a:rPr lang="en-US" sz="1599">
                          <a:solidFill>
                            <a:srgbClr val="000000"/>
                          </a:solidFill>
                          <a:latin typeface="Canva Sans"/>
                        </a:rPr>
                        <a:t>Factors Affecting Stock Prices in the UAE Financial Markets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239"/>
                        </a:lnSpc>
                        <a:defRPr/>
                      </a:pPr>
                      <a:r>
                        <a:rPr lang="en-US" sz="1599">
                          <a:solidFill>
                            <a:srgbClr val="000000"/>
                          </a:solidFill>
                          <a:latin typeface="Canva Sans"/>
                        </a:rPr>
                        <a:t>Hussein A. Hassan et. al.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345439" lvl="1" indent="-172720" algn="just">
                        <a:lnSpc>
                          <a:spcPts val="2239"/>
                        </a:lnSpc>
                        <a:buFont typeface="Arial"/>
                        <a:buChar char="•"/>
                        <a:defRPr/>
                      </a:pPr>
                      <a:r>
                        <a:rPr lang="en-US" sz="1599">
                          <a:solidFill>
                            <a:srgbClr val="000000"/>
                          </a:solidFill>
                          <a:latin typeface="Canva Sans"/>
                        </a:rPr>
                        <a:t>Aims to identify the </a:t>
                      </a:r>
                      <a:r>
                        <a:rPr lang="en-US" sz="1599" u="sng">
                          <a:solidFill>
                            <a:srgbClr val="000000"/>
                          </a:solidFill>
                          <a:latin typeface="Canva Sans"/>
                        </a:rPr>
                        <a:t>key factors</a:t>
                      </a:r>
                      <a:r>
                        <a:rPr lang="en-US" sz="1599">
                          <a:solidFill>
                            <a:srgbClr val="000000"/>
                          </a:solidFill>
                          <a:latin typeface="Canva Sans"/>
                        </a:rPr>
                        <a:t> influencing stock prices in this emerging market. </a:t>
                      </a:r>
                      <a:endParaRPr lang="en-US" sz="1100"/>
                    </a:p>
                    <a:p>
                      <a:pPr marL="345439" lvl="1" indent="-172720" algn="just">
                        <a:lnSpc>
                          <a:spcPts val="2239"/>
                        </a:lnSpc>
                        <a:buFont typeface="Arial"/>
                        <a:buChar char="•"/>
                      </a:pPr>
                      <a:r>
                        <a:rPr lang="en-US" sz="1599">
                          <a:solidFill>
                            <a:srgbClr val="000000"/>
                          </a:solidFill>
                          <a:latin typeface="Canva Sans"/>
                        </a:rPr>
                        <a:t>Earning per share(EPS), Money supply and GDP exhibit positive coefficient. </a:t>
                      </a:r>
                    </a:p>
                    <a:p>
                      <a:pPr marL="345439" lvl="1" indent="-172720" algn="just">
                        <a:lnSpc>
                          <a:spcPts val="2239"/>
                        </a:lnSpc>
                        <a:buFont typeface="Arial"/>
                        <a:buChar char="•"/>
                      </a:pPr>
                      <a:r>
                        <a:rPr lang="en-US" sz="1599">
                          <a:solidFill>
                            <a:srgbClr val="000000"/>
                          </a:solidFill>
                          <a:latin typeface="Canva Sans"/>
                        </a:rPr>
                        <a:t>Consumer price index demonstrates a significant negative relationship.</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239"/>
                        </a:lnSpc>
                        <a:defRPr/>
                      </a:pPr>
                      <a:r>
                        <a:rPr lang="en-US" sz="1599">
                          <a:solidFill>
                            <a:srgbClr val="000000"/>
                          </a:solidFill>
                          <a:latin typeface="Canva Sans"/>
                        </a:rPr>
                        <a:t>Regression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125492">
                <a:tc>
                  <a:txBody>
                    <a:bodyPr/>
                    <a:lstStyle/>
                    <a:p>
                      <a:pPr algn="ctr">
                        <a:lnSpc>
                          <a:spcPts val="2239"/>
                        </a:lnSpc>
                        <a:defRPr/>
                      </a:pPr>
                      <a:r>
                        <a:rPr lang="en-US" sz="1599">
                          <a:solidFill>
                            <a:srgbClr val="000000"/>
                          </a:solidFill>
                          <a:latin typeface="Canva Sans"/>
                        </a:rPr>
                        <a:t>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239"/>
                        </a:lnSpc>
                        <a:defRPr/>
                      </a:pPr>
                      <a:r>
                        <a:rPr lang="en-US" sz="1599">
                          <a:solidFill>
                            <a:srgbClr val="000000"/>
                          </a:solidFill>
                          <a:latin typeface="Canva Sans"/>
                        </a:rPr>
                        <a:t>A machine learning approach for stock price prediction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239"/>
                        </a:lnSpc>
                        <a:defRPr/>
                      </a:pPr>
                      <a:r>
                        <a:rPr lang="en-US" sz="1599">
                          <a:solidFill>
                            <a:srgbClr val="000000"/>
                          </a:solidFill>
                          <a:latin typeface="Canva Sans"/>
                        </a:rPr>
                        <a:t>Tae Kyun Lee et.al.,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345439" lvl="1" indent="-172720" algn="l">
                        <a:lnSpc>
                          <a:spcPts val="2239"/>
                        </a:lnSpc>
                        <a:buFont typeface="Arial"/>
                        <a:buChar char="•"/>
                        <a:defRPr/>
                      </a:pPr>
                      <a:r>
                        <a:rPr lang="en-US" sz="1599">
                          <a:solidFill>
                            <a:srgbClr val="000000"/>
                          </a:solidFill>
                          <a:latin typeface="Canva Sans"/>
                        </a:rPr>
                        <a:t>This paper combines the varying markets around the world to form a network and use all of them to perform a time series forecasting on stock data using some ML algorithms such as regression, random forests and SVM. </a:t>
                      </a:r>
                      <a:endParaRPr lang="en-US" sz="1100"/>
                    </a:p>
                    <a:p>
                      <a:pPr marL="345439" lvl="1" indent="-172720">
                        <a:lnSpc>
                          <a:spcPts val="2239"/>
                        </a:lnSpc>
                        <a:buFont typeface="Arial"/>
                        <a:buChar char="•"/>
                      </a:pPr>
                      <a:r>
                        <a:rPr lang="en-US" sz="1599">
                          <a:solidFill>
                            <a:srgbClr val="000000"/>
                          </a:solidFill>
                          <a:latin typeface="Canva Sans"/>
                        </a:rPr>
                        <a:t>The paper uses the parameter of volatility for forecasting the Z-score of each stock indices and then applies two strategies to find out which one performs better with each algorithm.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239"/>
                        </a:lnSpc>
                        <a:defRPr/>
                      </a:pPr>
                      <a:r>
                        <a:rPr lang="en-US" sz="1599">
                          <a:solidFill>
                            <a:srgbClr val="000000"/>
                          </a:solidFill>
                          <a:latin typeface="Canva Sans"/>
                        </a:rPr>
                        <a:t>Machine Learning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80801">
                <a:tc>
                  <a:txBody>
                    <a:bodyPr/>
                    <a:lstStyle/>
                    <a:p>
                      <a:pPr algn="ctr">
                        <a:lnSpc>
                          <a:spcPts val="2239"/>
                        </a:lnSpc>
                        <a:defRPr/>
                      </a:pPr>
                      <a:r>
                        <a:rPr lang="en-US" sz="1599">
                          <a:solidFill>
                            <a:srgbClr val="000000"/>
                          </a:solidFill>
                          <a:latin typeface="Canva Sans"/>
                        </a:rPr>
                        <a:t>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239"/>
                        </a:lnSpc>
                        <a:defRPr/>
                      </a:pPr>
                      <a:r>
                        <a:rPr lang="en-US" sz="1599">
                          <a:solidFill>
                            <a:srgbClr val="000000"/>
                          </a:solidFill>
                          <a:latin typeface="Canva Sans"/>
                        </a:rPr>
                        <a:t>Forecasting stock crash risk with machine learning</a:t>
                      </a:r>
                      <a:endParaRPr lang="en-US" sz="1100"/>
                    </a:p>
                    <a:p>
                      <a:pPr algn="ctr">
                        <a:lnSpc>
                          <a:spcPts val="2239"/>
                        </a:lnSpc>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239"/>
                        </a:lnSpc>
                        <a:defRPr/>
                      </a:pPr>
                      <a:r>
                        <a:rPr lang="en-US" sz="1599">
                          <a:solidFill>
                            <a:srgbClr val="000000"/>
                          </a:solidFill>
                          <a:latin typeface="Canva Sans"/>
                        </a:rPr>
                        <a:t>Laurens Swinkels et. al.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345439" lvl="1" indent="-172720" algn="just">
                        <a:lnSpc>
                          <a:spcPts val="2239"/>
                        </a:lnSpc>
                        <a:buFont typeface="Arial"/>
                        <a:buChar char="•"/>
                        <a:defRPr/>
                      </a:pPr>
                      <a:r>
                        <a:rPr lang="en-US" sz="1599">
                          <a:solidFill>
                            <a:srgbClr val="000000"/>
                          </a:solidFill>
                          <a:latin typeface="Canva Sans"/>
                        </a:rPr>
                        <a:t>This paper experiments with various features in order to find out which feature is responsible towards the financial distress of a stock. </a:t>
                      </a:r>
                      <a:endParaRPr lang="en-US" sz="1100"/>
                    </a:p>
                    <a:p>
                      <a:pPr marL="345439" lvl="1" indent="-172720" algn="just">
                        <a:lnSpc>
                          <a:spcPts val="2239"/>
                        </a:lnSpc>
                        <a:buFont typeface="Arial"/>
                        <a:buChar char="•"/>
                      </a:pPr>
                      <a:r>
                        <a:rPr lang="en-US" sz="1599">
                          <a:solidFill>
                            <a:srgbClr val="000000"/>
                          </a:solidFill>
                          <a:latin typeface="Canva Sans"/>
                        </a:rPr>
                        <a:t>It also sheds light on the use of NLP techniques in order to extract data from news articles and find the features of stock market which has the highest variability in its SHAP score. </a:t>
                      </a:r>
                    </a:p>
                    <a:p>
                      <a:pPr marL="345439" lvl="1" indent="-172720" algn="just">
                        <a:lnSpc>
                          <a:spcPts val="2239"/>
                        </a:lnSpc>
                        <a:buFont typeface="Arial"/>
                        <a:buChar char="•"/>
                      </a:pPr>
                      <a:r>
                        <a:rPr lang="en-US" sz="1599">
                          <a:solidFill>
                            <a:srgbClr val="000000"/>
                          </a:solidFill>
                          <a:latin typeface="Canva Sans"/>
                        </a:rPr>
                        <a:t>It also uses distance-to-default parameter. It mainly focuses on news articles and business news in order to predict the directions of stock market and look for crashes.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239"/>
                        </a:lnSpc>
                        <a:defRPr/>
                      </a:pPr>
                      <a:r>
                        <a:rPr lang="en-US" sz="1599">
                          <a:solidFill>
                            <a:srgbClr val="000000"/>
                          </a:solidFill>
                          <a:latin typeface="Canva Sans"/>
                        </a:rPr>
                        <a:t>NLP</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TextBox 5"/>
          <p:cNvSpPr txBox="1"/>
          <p:nvPr/>
        </p:nvSpPr>
        <p:spPr>
          <a:xfrm>
            <a:off x="1028700" y="904875"/>
            <a:ext cx="10205598" cy="1094740"/>
          </a:xfrm>
          <a:prstGeom prst="rect">
            <a:avLst/>
          </a:prstGeom>
        </p:spPr>
        <p:txBody>
          <a:bodyPr lIns="0" tIns="0" rIns="0" bIns="0" rtlCol="0" anchor="t">
            <a:spAutoFit/>
          </a:bodyPr>
          <a:lstStyle/>
          <a:p>
            <a:pPr>
              <a:lnSpc>
                <a:spcPts val="8959"/>
              </a:lnSpc>
            </a:pPr>
            <a:r>
              <a:rPr lang="en-US" sz="6399">
                <a:solidFill>
                  <a:srgbClr val="000000"/>
                </a:solidFill>
                <a:latin typeface="Canva Sans Bold"/>
              </a:rPr>
              <a:t>Literature Survey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Freeform 3"/>
          <p:cNvSpPr/>
          <p:nvPr/>
        </p:nvSpPr>
        <p:spPr>
          <a:xfrm>
            <a:off x="16696453" y="250521"/>
            <a:ext cx="1351231" cy="1351231"/>
          </a:xfrm>
          <a:custGeom>
            <a:avLst/>
            <a:gdLst/>
            <a:ahLst/>
            <a:cxnLst/>
            <a:rect l="l" t="t" r="r" b="b"/>
            <a:pathLst>
              <a:path w="1351231" h="1351231">
                <a:moveTo>
                  <a:pt x="0" y="0"/>
                </a:moveTo>
                <a:lnTo>
                  <a:pt x="1351231" y="0"/>
                </a:lnTo>
                <a:lnTo>
                  <a:pt x="1351231" y="1351231"/>
                </a:lnTo>
                <a:lnTo>
                  <a:pt x="0" y="1351231"/>
                </a:lnTo>
                <a:lnTo>
                  <a:pt x="0" y="0"/>
                </a:lnTo>
                <a:close/>
              </a:path>
            </a:pathLst>
          </a:custGeom>
          <a:blipFill>
            <a:blip r:embed="rId3"/>
            <a:stretch>
              <a:fillRect/>
            </a:stretch>
          </a:blipFill>
        </p:spPr>
      </p:sp>
      <p:graphicFrame>
        <p:nvGraphicFramePr>
          <p:cNvPr id="4" name="Table 4"/>
          <p:cNvGraphicFramePr>
            <a:graphicFrameLocks noGrp="1"/>
          </p:cNvGraphicFramePr>
          <p:nvPr>
            <p:extLst>
              <p:ext uri="{D42A27DB-BD31-4B8C-83A1-F6EECF244321}">
                <p14:modId xmlns:p14="http://schemas.microsoft.com/office/powerpoint/2010/main" val="1469490583"/>
              </p:ext>
            </p:extLst>
          </p:nvPr>
        </p:nvGraphicFramePr>
        <p:xfrm>
          <a:off x="731175" y="2242343"/>
          <a:ext cx="16825650" cy="7629525"/>
        </p:xfrm>
        <a:graphic>
          <a:graphicData uri="http://schemas.openxmlformats.org/drawingml/2006/table">
            <a:tbl>
              <a:tblPr/>
              <a:tblGrid>
                <a:gridCol w="1129589">
                  <a:extLst>
                    <a:ext uri="{9D8B030D-6E8A-4147-A177-3AD203B41FA5}">
                      <a16:colId xmlns:a16="http://schemas.microsoft.com/office/drawing/2014/main" val="20000"/>
                    </a:ext>
                  </a:extLst>
                </a:gridCol>
                <a:gridCol w="3275439">
                  <a:extLst>
                    <a:ext uri="{9D8B030D-6E8A-4147-A177-3AD203B41FA5}">
                      <a16:colId xmlns:a16="http://schemas.microsoft.com/office/drawing/2014/main" val="20001"/>
                    </a:ext>
                  </a:extLst>
                </a:gridCol>
                <a:gridCol w="1636197">
                  <a:extLst>
                    <a:ext uri="{9D8B030D-6E8A-4147-A177-3AD203B41FA5}">
                      <a16:colId xmlns:a16="http://schemas.microsoft.com/office/drawing/2014/main" val="20002"/>
                    </a:ext>
                  </a:extLst>
                </a:gridCol>
                <a:gridCol w="8614582">
                  <a:extLst>
                    <a:ext uri="{9D8B030D-6E8A-4147-A177-3AD203B41FA5}">
                      <a16:colId xmlns:a16="http://schemas.microsoft.com/office/drawing/2014/main" val="20003"/>
                    </a:ext>
                  </a:extLst>
                </a:gridCol>
                <a:gridCol w="2169843">
                  <a:extLst>
                    <a:ext uri="{9D8B030D-6E8A-4147-A177-3AD203B41FA5}">
                      <a16:colId xmlns:a16="http://schemas.microsoft.com/office/drawing/2014/main" val="20004"/>
                    </a:ext>
                  </a:extLst>
                </a:gridCol>
              </a:tblGrid>
              <a:tr h="1024290">
                <a:tc>
                  <a:txBody>
                    <a:bodyPr/>
                    <a:lstStyle/>
                    <a:p>
                      <a:pPr algn="ctr">
                        <a:lnSpc>
                          <a:spcPts val="3359"/>
                        </a:lnSpc>
                        <a:defRPr/>
                      </a:pPr>
                      <a:r>
                        <a:rPr lang="en-US" sz="2400">
                          <a:solidFill>
                            <a:srgbClr val="000000"/>
                          </a:solidFill>
                          <a:latin typeface="Canva Sans Bold"/>
                        </a:rPr>
                        <a:t>S.No</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359"/>
                        </a:lnSpc>
                        <a:defRPr/>
                      </a:pPr>
                      <a:r>
                        <a:rPr lang="en-US" sz="2400">
                          <a:solidFill>
                            <a:srgbClr val="000000"/>
                          </a:solidFill>
                          <a:latin typeface="Canva Sans Bold"/>
                        </a:rPr>
                        <a:t>Title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359"/>
                        </a:lnSpc>
                        <a:defRPr/>
                      </a:pPr>
                      <a:r>
                        <a:rPr lang="en-US" sz="2400">
                          <a:solidFill>
                            <a:srgbClr val="000000"/>
                          </a:solidFill>
                          <a:latin typeface="Canva Sans Bold"/>
                        </a:rPr>
                        <a:t>Author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359"/>
                        </a:lnSpc>
                        <a:defRPr/>
                      </a:pPr>
                      <a:r>
                        <a:rPr lang="en-US" sz="2400">
                          <a:solidFill>
                            <a:srgbClr val="000000"/>
                          </a:solidFill>
                          <a:latin typeface="Canva Sans Bold"/>
                        </a:rPr>
                        <a:t>Description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359"/>
                        </a:lnSpc>
                        <a:defRPr/>
                      </a:pPr>
                      <a:r>
                        <a:rPr lang="en-US" sz="2400">
                          <a:solidFill>
                            <a:srgbClr val="000000"/>
                          </a:solidFill>
                          <a:latin typeface="Canva Sans Bold"/>
                        </a:rPr>
                        <a:t>Technology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201745">
                <a:tc>
                  <a:txBody>
                    <a:bodyPr/>
                    <a:lstStyle/>
                    <a:p>
                      <a:pPr algn="ctr">
                        <a:lnSpc>
                          <a:spcPts val="1960"/>
                        </a:lnSpc>
                        <a:defRPr/>
                      </a:pPr>
                      <a:r>
                        <a:rPr lang="en-US" sz="1400">
                          <a:solidFill>
                            <a:srgbClr val="000000"/>
                          </a:solidFill>
                          <a:latin typeface="Canva Sans"/>
                        </a:rPr>
                        <a:t>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a:solidFill>
                            <a:srgbClr val="000000"/>
                          </a:solidFill>
                          <a:latin typeface="Canva Sans"/>
                        </a:rPr>
                        <a:t>Novel Method of Identifying Time Series Based on Network Graphs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u="none" dirty="0">
                          <a:solidFill>
                            <a:schemeClr val="tx1"/>
                          </a:solidFill>
                          <a:latin typeface="Canva Sans"/>
                          <a:hlinkClick r:id="rId4" tooltip="https://link.springer.com/article/10.1007/s10618-022-00826-3#auth-Vanessa_Freitas-Silva-Aff1">
                            <a:extLst>
                              <a:ext uri="{A12FA001-AC4F-418D-AE19-62706E023703}">
                                <ahyp:hlinkClr xmlns:ahyp="http://schemas.microsoft.com/office/drawing/2018/hyperlinkcolor" val="tx"/>
                              </a:ext>
                            </a:extLst>
                          </a:hlinkClick>
                        </a:rPr>
                        <a:t>Vanessa Freitas Silva et. al., </a:t>
                      </a:r>
                      <a:endParaRPr lang="en-US" sz="1100" u="none" dirty="0">
                        <a:solidFill>
                          <a:schemeClr val="tx1"/>
                        </a:solidFill>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302261" lvl="1" indent="-151130" algn="just">
                        <a:lnSpc>
                          <a:spcPts val="1960"/>
                        </a:lnSpc>
                        <a:buFont typeface="Arial"/>
                        <a:buChar char="•"/>
                        <a:defRPr/>
                      </a:pPr>
                      <a:r>
                        <a:rPr lang="en-US" sz="1400" dirty="0">
                          <a:solidFill>
                            <a:srgbClr val="000000"/>
                          </a:solidFill>
                          <a:latin typeface="Canva Sans"/>
                        </a:rPr>
                        <a:t>This study experiments with various types of time series data and then converts them into graphs. </a:t>
                      </a:r>
                      <a:endParaRPr lang="en-US" sz="1100" dirty="0"/>
                    </a:p>
                    <a:p>
                      <a:pPr marL="302261" lvl="1" indent="-151130" algn="just">
                        <a:lnSpc>
                          <a:spcPts val="1960"/>
                        </a:lnSpc>
                        <a:buFont typeface="Arial"/>
                        <a:buChar char="•"/>
                      </a:pPr>
                      <a:r>
                        <a:rPr lang="en-US" sz="1400" dirty="0">
                          <a:solidFill>
                            <a:srgbClr val="000000"/>
                          </a:solidFill>
                          <a:latin typeface="Canva Sans"/>
                        </a:rPr>
                        <a:t>Each time series results in a separate kind of graph. The constant time series turns into a complete graph. </a:t>
                      </a:r>
                    </a:p>
                    <a:p>
                      <a:pPr marL="302261" lvl="1" indent="-151130" algn="just">
                        <a:lnSpc>
                          <a:spcPts val="1960"/>
                        </a:lnSpc>
                        <a:buFont typeface="Arial"/>
                        <a:buChar char="•"/>
                      </a:pPr>
                      <a:r>
                        <a:rPr lang="en-US" sz="1400" dirty="0">
                          <a:solidFill>
                            <a:srgbClr val="000000"/>
                          </a:solidFill>
                          <a:latin typeface="Canva Sans"/>
                        </a:rPr>
                        <a:t>The periodic time series like a sine graph turns into a regular graph and so on. The properties of the graph such as their centrality measures, clustering coefficient etc. gives information about the time series.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a:solidFill>
                            <a:srgbClr val="000000"/>
                          </a:solidFill>
                          <a:latin typeface="Canva Sans"/>
                        </a:rPr>
                        <a:t>Graphs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201745">
                <a:tc>
                  <a:txBody>
                    <a:bodyPr/>
                    <a:lstStyle/>
                    <a:p>
                      <a:pPr algn="ctr">
                        <a:lnSpc>
                          <a:spcPts val="1960"/>
                        </a:lnSpc>
                        <a:defRPr/>
                      </a:pPr>
                      <a:r>
                        <a:rPr lang="en-US" sz="1400">
                          <a:solidFill>
                            <a:srgbClr val="000000"/>
                          </a:solidFill>
                          <a:latin typeface="Canva Sans"/>
                        </a:rPr>
                        <a:t>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a:solidFill>
                            <a:srgbClr val="000000"/>
                          </a:solidFill>
                          <a:latin typeface="Canva Sans"/>
                        </a:rPr>
                        <a:t>A hybrid supervised semi-supervised graph-based model to predict one-day ahead movement of global stock markets and commodity prices</a:t>
                      </a:r>
                      <a:endParaRPr lang="en-US" sz="1100"/>
                    </a:p>
                    <a:p>
                      <a:pPr algn="ctr">
                        <a:lnSpc>
                          <a:spcPts val="1960"/>
                        </a:lnSpc>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a:solidFill>
                            <a:srgbClr val="000000"/>
                          </a:solidFill>
                          <a:latin typeface="Canva Sans"/>
                        </a:rPr>
                        <a:t>Arash Negahdari Kia et. al.,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302261" lvl="1" indent="-151130" algn="just">
                        <a:lnSpc>
                          <a:spcPts val="1960"/>
                        </a:lnSpc>
                        <a:buFont typeface="Arial"/>
                        <a:buChar char="•"/>
                        <a:defRPr/>
                      </a:pPr>
                      <a:r>
                        <a:rPr lang="en-US" sz="1400">
                          <a:solidFill>
                            <a:srgbClr val="000000"/>
                          </a:solidFill>
                          <a:latin typeface="Canva Sans"/>
                        </a:rPr>
                        <a:t>This paper uses a semi-supervised approach by building a network of stock indices in the same time zone. </a:t>
                      </a:r>
                      <a:endParaRPr lang="en-US" sz="1100"/>
                    </a:p>
                    <a:p>
                      <a:pPr marL="302261" lvl="1" indent="-151130" algn="just">
                        <a:lnSpc>
                          <a:spcPts val="1960"/>
                        </a:lnSpc>
                        <a:buFont typeface="Arial"/>
                        <a:buChar char="•"/>
                      </a:pPr>
                      <a:r>
                        <a:rPr lang="en-US" sz="1400">
                          <a:solidFill>
                            <a:srgbClr val="000000"/>
                          </a:solidFill>
                          <a:latin typeface="Canva Sans"/>
                        </a:rPr>
                        <a:t>The supervised portion of the model predicts the movement of stock market which then sends these results into the network. </a:t>
                      </a:r>
                    </a:p>
                    <a:p>
                      <a:pPr marL="302261" lvl="1" indent="-151130" algn="just">
                        <a:lnSpc>
                          <a:spcPts val="1960"/>
                        </a:lnSpc>
                        <a:buFont typeface="Arial"/>
                        <a:buChar char="•"/>
                      </a:pPr>
                      <a:r>
                        <a:rPr lang="en-US" sz="1400">
                          <a:solidFill>
                            <a:srgbClr val="000000"/>
                          </a:solidFill>
                          <a:latin typeface="Canva Sans"/>
                        </a:rPr>
                        <a:t>The research compares its results with the traditional classification methods such as KNN, SVM and Random Forests etc. with their model of HyS3 and Kruskal based graph construction.</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a:solidFill>
                            <a:srgbClr val="000000"/>
                          </a:solidFill>
                          <a:latin typeface="Canva Sans"/>
                        </a:rPr>
                        <a:t>KNN, SVM and Random Forests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201745">
                <a:tc>
                  <a:txBody>
                    <a:bodyPr/>
                    <a:lstStyle/>
                    <a:p>
                      <a:pPr algn="ctr">
                        <a:lnSpc>
                          <a:spcPts val="1960"/>
                        </a:lnSpc>
                        <a:defRPr/>
                      </a:pPr>
                      <a:r>
                        <a:rPr lang="en-US" sz="1400">
                          <a:solidFill>
                            <a:srgbClr val="000000"/>
                          </a:solidFill>
                          <a:latin typeface="Canva Sans"/>
                        </a:rPr>
                        <a:t>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a:solidFill>
                            <a:srgbClr val="000000"/>
                          </a:solidFill>
                          <a:latin typeface="Canva Sans"/>
                        </a:rPr>
                        <a:t>A method for automatic stock trading combining technical analysis and nearest neighbour classification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a:solidFill>
                            <a:srgbClr val="000000"/>
                          </a:solidFill>
                          <a:latin typeface="Canva Sans"/>
                        </a:rPr>
                        <a:t>Rodrigo C. Brasileiro et. al.,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302261" lvl="1" indent="-151130" algn="just">
                        <a:lnSpc>
                          <a:spcPts val="1960"/>
                        </a:lnSpc>
                        <a:buFont typeface="Arial"/>
                        <a:buChar char="•"/>
                        <a:defRPr/>
                      </a:pPr>
                      <a:r>
                        <a:rPr lang="en-US" sz="1400">
                          <a:solidFill>
                            <a:srgbClr val="000000"/>
                          </a:solidFill>
                          <a:latin typeface="Canva Sans"/>
                        </a:rPr>
                        <a:t>This paper uses a nearest neighbour classifier and checks whether considering only historical data can be feasible in analysis of stock market or not. </a:t>
                      </a:r>
                      <a:endParaRPr lang="en-US" sz="1100"/>
                    </a:p>
                    <a:p>
                      <a:pPr marL="302261" lvl="1" indent="-151130" algn="just">
                        <a:lnSpc>
                          <a:spcPts val="1960"/>
                        </a:lnSpc>
                        <a:buFont typeface="Arial"/>
                        <a:buChar char="•"/>
                      </a:pPr>
                      <a:r>
                        <a:rPr lang="en-US" sz="1400">
                          <a:solidFill>
                            <a:srgbClr val="000000"/>
                          </a:solidFill>
                          <a:latin typeface="Canva Sans"/>
                        </a:rPr>
                        <a:t>It uses technical indicators such as stop loss, stop gain, RSI filter as parameters for its own trading strategy. It compares the results of the traditional buy-and-hold strategy with its own. </a:t>
                      </a:r>
                    </a:p>
                    <a:p>
                      <a:pPr marL="302261" lvl="1" indent="-151130" algn="just">
                        <a:lnSpc>
                          <a:spcPts val="1960"/>
                        </a:lnSpc>
                        <a:buFont typeface="Arial"/>
                        <a:buChar char="•"/>
                      </a:pPr>
                      <a:r>
                        <a:rPr lang="en-US" sz="1400">
                          <a:solidFill>
                            <a:srgbClr val="000000"/>
                          </a:solidFill>
                          <a:latin typeface="Canva Sans"/>
                        </a:rPr>
                        <a:t>The variable to analyse here was profit which turned out to be better than the buy-and-hold strategy’s profit.</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dirty="0">
                          <a:solidFill>
                            <a:srgbClr val="000000"/>
                          </a:solidFill>
                          <a:latin typeface="Canva Sans"/>
                        </a:rPr>
                        <a:t>Nearest neighbor classifier</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TextBox 5"/>
          <p:cNvSpPr txBox="1"/>
          <p:nvPr/>
        </p:nvSpPr>
        <p:spPr>
          <a:xfrm>
            <a:off x="1028700" y="904875"/>
            <a:ext cx="10205598" cy="1094740"/>
          </a:xfrm>
          <a:prstGeom prst="rect">
            <a:avLst/>
          </a:prstGeom>
        </p:spPr>
        <p:txBody>
          <a:bodyPr lIns="0" tIns="0" rIns="0" bIns="0" rtlCol="0" anchor="t">
            <a:spAutoFit/>
          </a:bodyPr>
          <a:lstStyle/>
          <a:p>
            <a:pPr>
              <a:lnSpc>
                <a:spcPts val="8959"/>
              </a:lnSpc>
            </a:pPr>
            <a:r>
              <a:rPr lang="en-US" sz="6399">
                <a:solidFill>
                  <a:srgbClr val="000000"/>
                </a:solidFill>
                <a:latin typeface="Canva Sans Bold"/>
              </a:rPr>
              <a:t>Literature Survey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Freeform 3"/>
          <p:cNvSpPr/>
          <p:nvPr/>
        </p:nvSpPr>
        <p:spPr>
          <a:xfrm>
            <a:off x="16696453" y="250521"/>
            <a:ext cx="1351231" cy="1351231"/>
          </a:xfrm>
          <a:custGeom>
            <a:avLst/>
            <a:gdLst/>
            <a:ahLst/>
            <a:cxnLst/>
            <a:rect l="l" t="t" r="r" b="b"/>
            <a:pathLst>
              <a:path w="1351231" h="1351231">
                <a:moveTo>
                  <a:pt x="0" y="0"/>
                </a:moveTo>
                <a:lnTo>
                  <a:pt x="1351231" y="0"/>
                </a:lnTo>
                <a:lnTo>
                  <a:pt x="1351231" y="1351231"/>
                </a:lnTo>
                <a:lnTo>
                  <a:pt x="0" y="1351231"/>
                </a:lnTo>
                <a:lnTo>
                  <a:pt x="0" y="0"/>
                </a:lnTo>
                <a:close/>
              </a:path>
            </a:pathLst>
          </a:custGeom>
          <a:blipFill>
            <a:blip r:embed="rId3"/>
            <a:stretch>
              <a:fillRect/>
            </a:stretch>
          </a:blipFill>
        </p:spPr>
      </p:sp>
      <p:sp>
        <p:nvSpPr>
          <p:cNvPr id="4" name="TextBox 4"/>
          <p:cNvSpPr txBox="1"/>
          <p:nvPr/>
        </p:nvSpPr>
        <p:spPr>
          <a:xfrm>
            <a:off x="1028700" y="904875"/>
            <a:ext cx="10205598" cy="1094740"/>
          </a:xfrm>
          <a:prstGeom prst="rect">
            <a:avLst/>
          </a:prstGeom>
        </p:spPr>
        <p:txBody>
          <a:bodyPr lIns="0" tIns="0" rIns="0" bIns="0" rtlCol="0" anchor="t">
            <a:spAutoFit/>
          </a:bodyPr>
          <a:lstStyle/>
          <a:p>
            <a:pPr>
              <a:lnSpc>
                <a:spcPts val="8959"/>
              </a:lnSpc>
            </a:pPr>
            <a:r>
              <a:rPr lang="en-US" sz="6399">
                <a:solidFill>
                  <a:srgbClr val="000000"/>
                </a:solidFill>
                <a:latin typeface="Canva Sans Bold"/>
              </a:rPr>
              <a:t>Problem Statement</a:t>
            </a:r>
          </a:p>
        </p:txBody>
      </p:sp>
      <p:sp>
        <p:nvSpPr>
          <p:cNvPr id="5" name="TextBox 5"/>
          <p:cNvSpPr txBox="1"/>
          <p:nvPr/>
        </p:nvSpPr>
        <p:spPr>
          <a:xfrm>
            <a:off x="1028700" y="3346450"/>
            <a:ext cx="8115300" cy="3508375"/>
          </a:xfrm>
          <a:prstGeom prst="rect">
            <a:avLst/>
          </a:prstGeom>
        </p:spPr>
        <p:txBody>
          <a:bodyPr lIns="0" tIns="0" rIns="0" bIns="0" rtlCol="0" anchor="t">
            <a:spAutoFit/>
          </a:bodyPr>
          <a:lstStyle/>
          <a:p>
            <a:pPr>
              <a:lnSpc>
                <a:spcPts val="5600"/>
              </a:lnSpc>
            </a:pPr>
            <a:r>
              <a:rPr lang="en-US" sz="4000">
                <a:solidFill>
                  <a:srgbClr val="000000"/>
                </a:solidFill>
                <a:latin typeface="Canva Sans"/>
              </a:rPr>
              <a:t>To classify stock price variation patterns using various machine learning techniques and evaluate them on real data.</a:t>
            </a:r>
          </a:p>
          <a:p>
            <a:pPr>
              <a:lnSpc>
                <a:spcPts val="5600"/>
              </a:lnSpc>
            </a:pPr>
            <a:endParaRPr lang="en-US" sz="4000">
              <a:solidFill>
                <a:srgbClr val="000000"/>
              </a:solidFill>
              <a:latin typeface="Canva Sans"/>
            </a:endParaRPr>
          </a:p>
        </p:txBody>
      </p:sp>
      <p:sp>
        <p:nvSpPr>
          <p:cNvPr id="6" name="Freeform 6"/>
          <p:cNvSpPr/>
          <p:nvPr/>
        </p:nvSpPr>
        <p:spPr>
          <a:xfrm>
            <a:off x="12631890" y="3220909"/>
            <a:ext cx="3776717" cy="3422650"/>
          </a:xfrm>
          <a:custGeom>
            <a:avLst/>
            <a:gdLst/>
            <a:ahLst/>
            <a:cxnLst/>
            <a:rect l="l" t="t" r="r" b="b"/>
            <a:pathLst>
              <a:path w="3776717" h="3422650">
                <a:moveTo>
                  <a:pt x="0" y="0"/>
                </a:moveTo>
                <a:lnTo>
                  <a:pt x="3776717" y="0"/>
                </a:lnTo>
                <a:lnTo>
                  <a:pt x="3776717" y="3422650"/>
                </a:lnTo>
                <a:lnTo>
                  <a:pt x="0" y="34226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TotalTime>
  <Words>2329</Words>
  <Application>Microsoft Office PowerPoint</Application>
  <PresentationFormat>Custom</PresentationFormat>
  <Paragraphs>201</Paragraphs>
  <Slides>28</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28</vt:i4>
      </vt:variant>
    </vt:vector>
  </HeadingPairs>
  <TitlesOfParts>
    <vt:vector size="41" baseType="lpstr">
      <vt:lpstr>Arial</vt:lpstr>
      <vt:lpstr>Open Sans</vt:lpstr>
      <vt:lpstr>Canva Sans</vt:lpstr>
      <vt:lpstr>Symbol</vt:lpstr>
      <vt:lpstr>Times New Roman</vt:lpstr>
      <vt:lpstr>Canva Sans Italics</vt:lpstr>
      <vt:lpstr>Calibri</vt:lpstr>
      <vt:lpstr>Montserrat</vt:lpstr>
      <vt:lpstr>Arapey Italics</vt:lpstr>
      <vt:lpstr>Montserrat Heavy</vt:lpstr>
      <vt:lpstr>Montserrat Bold</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8th sem BTP</dc:title>
  <cp:lastModifiedBy>Shubham Sharma</cp:lastModifiedBy>
  <cp:revision>9</cp:revision>
  <dcterms:created xsi:type="dcterms:W3CDTF">2006-08-16T00:00:00Z</dcterms:created>
  <dcterms:modified xsi:type="dcterms:W3CDTF">2024-05-01T18:04:38Z</dcterms:modified>
  <dc:identifier>DAF9_me_Llw</dc:identifier>
</cp:coreProperties>
</file>